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8" r:id="rId2"/>
    <p:sldId id="259" r:id="rId3"/>
    <p:sldId id="256" r:id="rId4"/>
    <p:sldId id="257" r:id="rId5"/>
    <p:sldId id="279" r:id="rId6"/>
    <p:sldId id="264" r:id="rId7"/>
    <p:sldId id="260" r:id="rId8"/>
    <p:sldId id="261" r:id="rId9"/>
    <p:sldId id="267" r:id="rId10"/>
    <p:sldId id="265" r:id="rId11"/>
    <p:sldId id="266" r:id="rId12"/>
    <p:sldId id="268" r:id="rId13"/>
    <p:sldId id="269" r:id="rId14"/>
    <p:sldId id="270" r:id="rId15"/>
    <p:sldId id="272" r:id="rId16"/>
    <p:sldId id="280" r:id="rId17"/>
    <p:sldId id="281" r:id="rId18"/>
    <p:sldId id="278" r:id="rId19"/>
    <p:sldId id="274" r:id="rId20"/>
    <p:sldId id="275" r:id="rId21"/>
    <p:sldId id="276" r:id="rId22"/>
    <p:sldId id="277" r:id="rId23"/>
    <p:sldId id="283" r:id="rId24"/>
    <p:sldId id="282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8E1"/>
    <a:srgbClr val="7B98E1"/>
    <a:srgbClr val="FE3838"/>
    <a:srgbClr val="9966FF"/>
    <a:srgbClr val="F6623A"/>
    <a:srgbClr val="FF5050"/>
    <a:srgbClr val="E47856"/>
    <a:srgbClr val="CCFFCC"/>
    <a:srgbClr val="FFFFE5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/>
              <a:t>Dipartimento</a:t>
            </a:r>
            <a:r>
              <a:rPr lang="it-IT" sz="1800" b="1" baseline="0" dirty="0"/>
              <a:t> di Scienze Economiche e Aziendali</a:t>
            </a:r>
            <a:endParaRPr lang="it-IT" sz="1800" b="1" dirty="0"/>
          </a:p>
        </c:rich>
      </c:tx>
      <c:layout>
        <c:manualLayout>
          <c:xMode val="edge"/>
          <c:yMode val="edge"/>
          <c:x val="0.17445005288969023"/>
          <c:y val="7.63408787656003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62420401294268"/>
          <c:y val="0.17692281418661465"/>
          <c:w val="0.6839526784651645"/>
          <c:h val="0.688603797334396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85-40A9-A23F-4247460ED078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85-40A9-A23F-4247460ED07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85-40A9-A23F-4247460ED07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85-40A9-A23F-4247460ED07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85-40A9-A23F-4247460ED078}"/>
              </c:ext>
            </c:extLst>
          </c:dPt>
          <c:dLbls>
            <c:dLbl>
              <c:idx val="0"/>
              <c:layout>
                <c:manualLayout>
                  <c:x val="-3.0416353134664936E-3"/>
                  <c:y val="-0.237637128786551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85-40A9-A23F-4247460ED078}"/>
                </c:ext>
              </c:extLst>
            </c:dLbl>
            <c:dLbl>
              <c:idx val="1"/>
              <c:layout>
                <c:manualLayout>
                  <c:x val="-1.0006217736454734E-2"/>
                  <c:y val="0.188301155079938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85-40A9-A23F-4247460ED078}"/>
                </c:ext>
              </c:extLst>
            </c:dLbl>
            <c:dLbl>
              <c:idx val="2"/>
              <c:layout>
                <c:manualLayout>
                  <c:x val="-8.7445956302326586E-3"/>
                  <c:y val="9.167736599891229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85-40A9-A23F-4247460ED0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85-40A9-A23F-4247460ED07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85-40A9-A23F-4247460ED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20_09.xlsx]ECONOMIA'!$J$59:$J$63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20_09.xlsx]ECONOMIA'!$K$59:$K$63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85-40A9-A23F-4247460ED0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1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Provincia di provenienza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E-429F-ACFA-8B36D705D6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BE-429F-ACFA-8B36D705D6C8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BE-429F-ACFA-8B36D705D6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BE-429F-ACFA-8B36D705D6C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BE-429F-ACFA-8B36D705D6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BE-429F-ACFA-8B36D705D6C8}"/>
              </c:ext>
            </c:extLst>
          </c:dPt>
          <c:dPt>
            <c:idx val="6"/>
            <c:bubble3D val="0"/>
            <c:spPr>
              <a:solidFill>
                <a:srgbClr val="99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BE-429F-ACFA-8B36D705D6C8}"/>
              </c:ext>
            </c:extLst>
          </c:dPt>
          <c:dLbls>
            <c:dLbl>
              <c:idx val="0"/>
              <c:layout>
                <c:manualLayout>
                  <c:x val="-1.08776777689842E-2"/>
                  <c:y val="-2.82064077853645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E-429F-ACFA-8B36D705D6C8}"/>
                </c:ext>
              </c:extLst>
            </c:dLbl>
            <c:dLbl>
              <c:idx val="1"/>
              <c:layout>
                <c:manualLayout>
                  <c:x val="0.13933314553738699"/>
                  <c:y val="-3.5049679511123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E-429F-ACFA-8B36D705D6C8}"/>
                </c:ext>
              </c:extLst>
            </c:dLbl>
            <c:dLbl>
              <c:idx val="4"/>
              <c:layout>
                <c:manualLayout>
                  <c:x val="-0.12619744508086403"/>
                  <c:y val="-0.103886406988500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E-429F-ACFA-8B36D705D6C8}"/>
                </c:ext>
              </c:extLst>
            </c:dLbl>
            <c:dLbl>
              <c:idx val="6"/>
              <c:layout>
                <c:manualLayout>
                  <c:x val="4.2676271087919847E-2"/>
                  <c:y val="-4.1745630942242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23201294897752E-2"/>
                      <c:h val="9.1537001897533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7BE-429F-ACFA-8B36D705D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Foglio1!$A$3:$A$9</c:f>
              <c:strCache>
                <c:ptCount val="7"/>
                <c:pt idx="0">
                  <c:v>Vercelli</c:v>
                </c:pt>
                <c:pt idx="1">
                  <c:v>Como</c:v>
                </c:pt>
                <c:pt idx="2">
                  <c:v>Sondrio</c:v>
                </c:pt>
                <c:pt idx="3">
                  <c:v>Alessandria</c:v>
                </c:pt>
                <c:pt idx="4">
                  <c:v>Firenze</c:v>
                </c:pt>
                <c:pt idx="5">
                  <c:v>Cremona</c:v>
                </c:pt>
                <c:pt idx="6">
                  <c:v>Trieste</c:v>
                </c:pt>
              </c:strCache>
            </c:strRef>
          </c:cat>
          <c:val>
            <c:numRef>
              <c:f>Foglio1!$B$3:$B$9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14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BE-429F-ACFA-8B36D705D6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 smtClean="0"/>
              <a:t>Dipartimento di interesse</a:t>
            </a:r>
            <a:endParaRPr lang="it-IT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B98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2-4108-829D-E767C44865B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2-4108-829D-E767C44865B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F2-4108-829D-E767C44865BF}"/>
              </c:ext>
            </c:extLst>
          </c:dPt>
          <c:dPt>
            <c:idx val="3"/>
            <c:bubble3D val="0"/>
            <c:spPr>
              <a:solidFill>
                <a:srgbClr val="FE3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F2-4108-829D-E767C44865BF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F2-4108-829D-E767C44865BF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F2-4108-829D-E767C44865BF}"/>
              </c:ext>
            </c:extLst>
          </c:dPt>
          <c:dLbls>
            <c:dLbl>
              <c:idx val="2"/>
              <c:layout>
                <c:manualLayout>
                  <c:x val="0.17438160169003264"/>
                  <c:y val="-2.80789094911523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F2-4108-829D-E767C44865BF}"/>
                </c:ext>
              </c:extLst>
            </c:dLbl>
            <c:dLbl>
              <c:idx val="3"/>
              <c:layout>
                <c:manualLayout>
                  <c:x val="0.1309376800460918"/>
                  <c:y val="9.8353379451856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F2-4108-829D-E767C44865BF}"/>
                </c:ext>
              </c:extLst>
            </c:dLbl>
            <c:dLbl>
              <c:idx val="4"/>
              <c:layout>
                <c:manualLayout>
                  <c:x val="8.6943537545611682E-2"/>
                  <c:y val="0.121765851374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F2-4108-829D-E767C44865BF}"/>
                </c:ext>
              </c:extLst>
            </c:dLbl>
            <c:dLbl>
              <c:idx val="5"/>
              <c:layout>
                <c:manualLayout>
                  <c:x val="4.9497631393636846E-2"/>
                  <c:y val="0.12250912658688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F2-4108-829D-E767C4486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Foglio1!$A$21:$A$26</c:f>
              <c:strCache>
                <c:ptCount val="6"/>
                <c:pt idx="0">
                  <c:v>Matematica</c:v>
                </c:pt>
                <c:pt idx="1">
                  <c:v>Chimica</c:v>
                </c:pt>
                <c:pt idx="2">
                  <c:v>Biologia e biotecnologie</c:v>
                </c:pt>
                <c:pt idx="3">
                  <c:v>Fisica</c:v>
                </c:pt>
                <c:pt idx="4">
                  <c:v>Scienze della Terra e dell'Ambiente </c:v>
                </c:pt>
                <c:pt idx="5">
                  <c:v>Economia</c:v>
                </c:pt>
              </c:strCache>
            </c:strRef>
          </c:cat>
          <c:val>
            <c:numRef>
              <c:f>Foglio1!$B$21:$B$26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F2-4108-829D-E767C44865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Dipartimento di Scienze della Terra e dell'Ambiente - Sezione Scienze della Terra</a:t>
            </a:r>
          </a:p>
        </c:rich>
      </c:tx>
      <c:layout>
        <c:manualLayout>
          <c:xMode val="edge"/>
          <c:yMode val="edge"/>
          <c:x val="9.5289855840664031E-2"/>
          <c:y val="1.60843490388874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782181186868686"/>
          <c:y val="0.21647187216868463"/>
          <c:w val="0.51399589646464638"/>
          <c:h val="0.67059509101391968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D-4D6F-BB90-57E9C262F50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D-4D6F-BB90-57E9C262F50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0D-4D6F-BB90-57E9C262F50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0D-4D6F-BB90-57E9C262F50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0D-4D6F-BB90-57E9C262F507}"/>
              </c:ext>
            </c:extLst>
          </c:dPt>
          <c:dLbls>
            <c:dLbl>
              <c:idx val="0"/>
              <c:layout>
                <c:manualLayout>
                  <c:x val="1.6876893939393865E-2"/>
                  <c:y val="5.259379375669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41161616161619E-2"/>
                      <c:h val="0.103076764681657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0D-4D6F-BB90-57E9C262F507}"/>
                </c:ext>
              </c:extLst>
            </c:dLbl>
            <c:dLbl>
              <c:idx val="1"/>
              <c:layout>
                <c:manualLayout>
                  <c:x val="0.19592266414141415"/>
                  <c:y val="-0.151336792685940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D-4D6F-BB90-57E9C262F507}"/>
                </c:ext>
              </c:extLst>
            </c:dLbl>
            <c:dLbl>
              <c:idx val="2"/>
              <c:layout>
                <c:manualLayout>
                  <c:x val="-0.1140347222222223"/>
                  <c:y val="0.145593649617000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0D-4D6F-BB90-57E9C262F507}"/>
                </c:ext>
              </c:extLst>
            </c:dLbl>
            <c:dLbl>
              <c:idx val="3"/>
              <c:layout>
                <c:manualLayout>
                  <c:x val="-0.16996091939888103"/>
                  <c:y val="-4.123885668980016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D-4D6F-BB90-57E9C262F5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0D-4D6F-BB90-57E9C262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20_09.xlsx]SCIENZE DELLA TERRA'!$X$2:$X$6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20_09.xlsx]SCIENZE DELLA TERRA'!$Y$2:$Y$6</c:f>
              <c:numCache>
                <c:formatCode>General</c:formatCode>
                <c:ptCount val="5"/>
                <c:pt idx="0">
                  <c:v>2</c:v>
                </c:pt>
                <c:pt idx="1">
                  <c:v>90</c:v>
                </c:pt>
                <c:pt idx="2">
                  <c:v>22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0D-4D6F-BB90-57E9C262F507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F0D-4D6F-BB90-57E9C262F5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F0D-4D6F-BB90-57E9C262F50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F0D-4D6F-BB90-57E9C262F5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F0D-4D6F-BB90-57E9C262F50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F0D-4D6F-BB90-57E9C262F507}"/>
              </c:ext>
            </c:extLst>
          </c:dPt>
          <c:dLbls>
            <c:dLbl>
              <c:idx val="0"/>
              <c:layout>
                <c:manualLayout>
                  <c:x val="5.9646127385903483E-2"/>
                  <c:y val="-0.397304376853142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0D-4D6F-BB90-57E9C262F507}"/>
                </c:ext>
              </c:extLst>
            </c:dLbl>
            <c:dLbl>
              <c:idx val="1"/>
              <c:layout>
                <c:manualLayout>
                  <c:x val="1.7888105869222251E-2"/>
                  <c:y val="-2.72015499309469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0D-4D6F-BB90-57E9C262F507}"/>
                </c:ext>
              </c:extLst>
            </c:dLbl>
            <c:dLbl>
              <c:idx val="2"/>
              <c:layout>
                <c:manualLayout>
                  <c:x val="-2.3969276320971542E-2"/>
                  <c:y val="-2.546128118025162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0D-4D6F-BB90-57E9C262F5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0D-4D6F-BB90-57E9C262F5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F0D-4D6F-BB90-57E9C262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20_09.xlsx]ECONOMIA'!$J$59:$J$63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20_09.xlsx]ECONOMIA'!$K$59:$K$63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F0D-4D6F-BB90-57E9C262F5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/>
              <a:t>Dipartimento di Chimica</a:t>
            </a:r>
          </a:p>
        </c:rich>
      </c:tx>
      <c:layout>
        <c:manualLayout>
          <c:xMode val="edge"/>
          <c:yMode val="edge"/>
          <c:x val="0.21914294573334511"/>
          <c:y val="2.3269017888089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8581637824651673"/>
          <c:y val="0.14860378613579317"/>
          <c:w val="0.63786723914859911"/>
          <c:h val="0.71704824974229209"/>
        </c:manualLayout>
      </c:layout>
      <c:pieChart>
        <c:varyColors val="1"/>
        <c:ser>
          <c:idx val="2"/>
          <c:order val="0"/>
          <c:spPr>
            <a:solidFill>
              <a:srgbClr val="FF5050"/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1-4347-A907-003B841D895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1-4347-A907-003B841D895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1-4347-A907-003B841D8955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1-4347-A907-003B841D8955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11-4347-A907-003B841D8955}"/>
              </c:ext>
            </c:extLst>
          </c:dPt>
          <c:dLbls>
            <c:dLbl>
              <c:idx val="0"/>
              <c:layout>
                <c:manualLayout>
                  <c:x val="0.13792103385455251"/>
                  <c:y val="-0.316299231159889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51403830133252"/>
                      <c:h val="0.15708448842260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11-4347-A907-003B841D8955}"/>
                </c:ext>
              </c:extLst>
            </c:dLbl>
            <c:dLbl>
              <c:idx val="1"/>
              <c:layout>
                <c:manualLayout>
                  <c:x val="-0.15350692918151113"/>
                  <c:y val="0.19405275774005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11-4347-A907-003B841D8955}"/>
                </c:ext>
              </c:extLst>
            </c:dLbl>
            <c:dLbl>
              <c:idx val="2"/>
              <c:layout>
                <c:manualLayout>
                  <c:x val="3.169949660757277E-2"/>
                  <c:y val="0.133342473265697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11-4347-A907-003B841D89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11-4347-A907-003B841D89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11-4347-A907-003B841D8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20_09.xlsx]CHIMICA'!$D$2:$D$6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20_09.xlsx]CHIMICA'!$E$2:$E$6</c:f>
              <c:numCache>
                <c:formatCode>General</c:formatCode>
                <c:ptCount val="5"/>
                <c:pt idx="0">
                  <c:v>35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11-4347-A907-003B841D895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A11-4347-A907-003B841D89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A11-4347-A907-003B841D89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A11-4347-A907-003B841D89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A11-4347-A907-003B841D89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A11-4347-A907-003B841D8955}"/>
              </c:ext>
            </c:extLst>
          </c:dPt>
          <c:dLbls>
            <c:dLbl>
              <c:idx val="0"/>
              <c:layout>
                <c:manualLayout>
                  <c:x val="6.9625191507988529E-2"/>
                  <c:y val="8.3704229797979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11-4347-A907-003B841D8955}"/>
                </c:ext>
              </c:extLst>
            </c:dLbl>
            <c:dLbl>
              <c:idx val="1"/>
              <c:layout>
                <c:manualLayout>
                  <c:x val="6.6687641351134461E-2"/>
                  <c:y val="-0.20625394570707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11-4347-A907-003B841D8955}"/>
                </c:ext>
              </c:extLst>
            </c:dLbl>
            <c:dLbl>
              <c:idx val="2"/>
              <c:layout>
                <c:manualLayout>
                  <c:x val="-8.6853432552710507E-3"/>
                  <c:y val="1.762678872053810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11-4347-A907-003B841D8955}"/>
                </c:ext>
              </c:extLst>
            </c:dLbl>
            <c:dLbl>
              <c:idx val="3"/>
              <c:layout>
                <c:manualLayout>
                  <c:x val="-3.5962282045670139E-2"/>
                  <c:y val="5.6328914141414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11-4347-A907-003B841D89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11-4347-A907-003B841D8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20_09.xlsx]SCIENZE DELLA TERRA'!$X$2:$X$6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20_09.xlsx]SCIENZE DELLA TERRA'!$Y$2:$Y$6</c:f>
              <c:numCache>
                <c:formatCode>General</c:formatCode>
                <c:ptCount val="5"/>
                <c:pt idx="0">
                  <c:v>2</c:v>
                </c:pt>
                <c:pt idx="1">
                  <c:v>90</c:v>
                </c:pt>
                <c:pt idx="2">
                  <c:v>22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A11-4347-A907-003B841D8955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A11-4347-A907-003B841D89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A11-4347-A907-003B841D89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A11-4347-A907-003B841D89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A11-4347-A907-003B841D89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A11-4347-A907-003B841D8955}"/>
              </c:ext>
            </c:extLst>
          </c:dPt>
          <c:dLbls>
            <c:dLbl>
              <c:idx val="0"/>
              <c:layout>
                <c:manualLayout>
                  <c:x val="5.9646127385903483E-2"/>
                  <c:y val="-0.397304376853142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11-4347-A907-003B841D8955}"/>
                </c:ext>
              </c:extLst>
            </c:dLbl>
            <c:dLbl>
              <c:idx val="1"/>
              <c:layout>
                <c:manualLayout>
                  <c:x val="1.7888105869222251E-2"/>
                  <c:y val="-2.72015499309469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A11-4347-A907-003B841D8955}"/>
                </c:ext>
              </c:extLst>
            </c:dLbl>
            <c:dLbl>
              <c:idx val="2"/>
              <c:layout>
                <c:manualLayout>
                  <c:x val="-2.3969276320971542E-2"/>
                  <c:y val="-2.546128118025162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A11-4347-A907-003B841D89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A11-4347-A907-003B841D89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A11-4347-A907-003B841D8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20_09.xlsx]ECONOMIA'!$J$59:$J$63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20_09.xlsx]ECONOMIA'!$K$59:$K$63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A11-4347-A907-003B841D89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1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4917521010443887E-2"/>
          <c:y val="0.89006583098955894"/>
          <c:w val="0.81016495797911225"/>
          <c:h val="8.148971660254533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Dipartimento di Matematica</a:t>
            </a:r>
          </a:p>
        </c:rich>
      </c:tx>
      <c:layout>
        <c:manualLayout>
          <c:xMode val="edge"/>
          <c:yMode val="edge"/>
          <c:x val="0.18104708340028924"/>
          <c:y val="1.713126548604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0911736032995873"/>
          <c:y val="0.15666449072416766"/>
          <c:w val="0.52309813017558848"/>
          <c:h val="0.71044468853840681"/>
        </c:manualLayout>
      </c:layout>
      <c:pieChart>
        <c:varyColors val="1"/>
        <c:ser>
          <c:idx val="3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7-485B-BA28-63649D3FF0D6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7-485B-BA28-63649D3FF0D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7-485B-BA28-63649D3FF0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E7-485B-BA28-63649D3FF0D6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E7-485B-BA28-63649D3FF0D6}"/>
              </c:ext>
            </c:extLst>
          </c:dPt>
          <c:dLbls>
            <c:dLbl>
              <c:idx val="0"/>
              <c:layout>
                <c:manualLayout>
                  <c:x val="-0.17171164772727265"/>
                  <c:y val="-9.69244708014166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7-485B-BA28-63649D3FF0D6}"/>
                </c:ext>
              </c:extLst>
            </c:dLbl>
            <c:dLbl>
              <c:idx val="1"/>
              <c:layout>
                <c:manualLayout>
                  <c:x val="0.23226136363636357"/>
                  <c:y val="-1.22720533728687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7-485B-BA28-63649D3FF0D6}"/>
                </c:ext>
              </c:extLst>
            </c:dLbl>
            <c:dLbl>
              <c:idx val="2"/>
              <c:layout>
                <c:manualLayout>
                  <c:x val="-0.11409674873737381"/>
                  <c:y val="0.13571699201054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7-485B-BA28-63649D3FF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7-485B-BA28-63649D3FF0D6}"/>
                </c:ext>
              </c:extLst>
            </c:dLbl>
            <c:dLbl>
              <c:idx val="4"/>
              <c:layout>
                <c:manualLayout>
                  <c:x val="4.3638287006638942E-3"/>
                  <c:y val="-1.5560027356902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E7-485B-BA28-63649D3FF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20_09.xlsx]MATEMATICA'!$C$2:$C$6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20_09.xlsx]MATEMATICA'!$D$2:$D$6</c:f>
              <c:numCache>
                <c:formatCode>General</c:formatCode>
                <c:ptCount val="5"/>
                <c:pt idx="0">
                  <c:v>17</c:v>
                </c:pt>
                <c:pt idx="1">
                  <c:v>39</c:v>
                </c:pt>
                <c:pt idx="2">
                  <c:v>10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E7-485B-BA28-63649D3FF0D6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8E7-485B-BA28-63649D3FF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8E7-485B-BA28-63649D3FF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8E7-485B-BA28-63649D3FF0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8E7-485B-BA28-63649D3FF0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58E7-485B-BA28-63649D3FF0D6}"/>
              </c:ext>
            </c:extLst>
          </c:dPt>
          <c:dLbls>
            <c:dLbl>
              <c:idx val="0"/>
              <c:layout>
                <c:manualLayout>
                  <c:x val="8.0878383307798937E-2"/>
                  <c:y val="-0.200547664141414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E7-485B-BA28-63649D3FF0D6}"/>
                </c:ext>
              </c:extLst>
            </c:dLbl>
            <c:dLbl>
              <c:idx val="1"/>
              <c:layout>
                <c:manualLayout>
                  <c:x val="-6.7141606478441709E-2"/>
                  <c:y val="9.2901146885521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E7-485B-BA28-63649D3FF0D6}"/>
                </c:ext>
              </c:extLst>
            </c:dLbl>
            <c:dLbl>
              <c:idx val="2"/>
              <c:layout>
                <c:manualLayout>
                  <c:x val="2.0117823010140805E-2"/>
                  <c:y val="1.14346590909087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E7-485B-BA28-63649D3FF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E7-485B-BA28-63649D3FF0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8E7-485B-BA28-63649D3FF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20_09.xlsx]CHIMICA'!$D$2:$D$6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20_09.xlsx]CHIMICA'!$E$2:$E$6</c:f>
              <c:numCache>
                <c:formatCode>General</c:formatCode>
                <c:ptCount val="5"/>
                <c:pt idx="0">
                  <c:v>35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8E7-485B-BA28-63649D3FF0D6}"/>
            </c:ext>
          </c:extLst>
        </c:ser>
        <c:ser>
          <c:idx val="1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E7-485B-BA28-63649D3FF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E7-485B-BA28-63649D3FF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E7-485B-BA28-63649D3FF0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8E7-485B-BA28-63649D3FF0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8E7-485B-BA28-63649D3FF0D6}"/>
              </c:ext>
            </c:extLst>
          </c:dPt>
          <c:dLbls>
            <c:dLbl>
              <c:idx val="0"/>
              <c:layout>
                <c:manualLayout>
                  <c:x val="6.9625191507988529E-2"/>
                  <c:y val="8.3704229797979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8E7-485B-BA28-63649D3FF0D6}"/>
                </c:ext>
              </c:extLst>
            </c:dLbl>
            <c:dLbl>
              <c:idx val="1"/>
              <c:layout>
                <c:manualLayout>
                  <c:x val="6.6687641351134461E-2"/>
                  <c:y val="-0.20625394570707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8E7-485B-BA28-63649D3FF0D6}"/>
                </c:ext>
              </c:extLst>
            </c:dLbl>
            <c:dLbl>
              <c:idx val="2"/>
              <c:layout>
                <c:manualLayout>
                  <c:x val="-8.6853432552710507E-3"/>
                  <c:y val="1.762678872053810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8E7-485B-BA28-63649D3FF0D6}"/>
                </c:ext>
              </c:extLst>
            </c:dLbl>
            <c:dLbl>
              <c:idx val="3"/>
              <c:layout>
                <c:manualLayout>
                  <c:x val="-3.5962282045670139E-2"/>
                  <c:y val="5.6328914141414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8E7-485B-BA28-63649D3FF0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8E7-485B-BA28-63649D3FF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20_09.xlsx]SCIENZE DELLA TERRA'!$X$2:$X$6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20_09.xlsx]SCIENZE DELLA TERRA'!$Y$2:$Y$6</c:f>
              <c:numCache>
                <c:formatCode>General</c:formatCode>
                <c:ptCount val="5"/>
                <c:pt idx="0">
                  <c:v>2</c:v>
                </c:pt>
                <c:pt idx="1">
                  <c:v>90</c:v>
                </c:pt>
                <c:pt idx="2">
                  <c:v>22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8E7-485B-BA28-63649D3FF0D6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8E7-485B-BA28-63649D3FF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8E7-485B-BA28-63649D3FF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8E7-485B-BA28-63649D3FF0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8E7-485B-BA28-63649D3FF0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8E7-485B-BA28-63649D3FF0D6}"/>
              </c:ext>
            </c:extLst>
          </c:dPt>
          <c:dLbls>
            <c:dLbl>
              <c:idx val="0"/>
              <c:layout>
                <c:manualLayout>
                  <c:x val="5.9646127385903483E-2"/>
                  <c:y val="-0.397304376853142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8E7-485B-BA28-63649D3FF0D6}"/>
                </c:ext>
              </c:extLst>
            </c:dLbl>
            <c:dLbl>
              <c:idx val="1"/>
              <c:layout>
                <c:manualLayout>
                  <c:x val="1.7888105869222251E-2"/>
                  <c:y val="-2.72015499309469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8E7-485B-BA28-63649D3FF0D6}"/>
                </c:ext>
              </c:extLst>
            </c:dLbl>
            <c:dLbl>
              <c:idx val="2"/>
              <c:layout>
                <c:manualLayout>
                  <c:x val="-2.3969276320971542E-2"/>
                  <c:y val="-2.546128118025162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8E7-485B-BA28-63649D3FF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8E7-485B-BA28-63649D3FF0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8E7-485B-BA28-63649D3FF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20_09.xlsx]ECONOMIA'!$J$59:$J$63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20_09.xlsx]ECONOMIA'!$K$59:$K$63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58E7-485B-BA28-63649D3FF0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3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05"/>
          <c:y val="0.88096384876306522"/>
          <c:w val="0.9"/>
          <c:h val="8.043246081255656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Facoltà di Ingegneria </a:t>
            </a:r>
          </a:p>
        </c:rich>
      </c:tx>
      <c:layout>
        <c:manualLayout>
          <c:xMode val="edge"/>
          <c:yMode val="edge"/>
          <c:x val="0.24312051902603082"/>
          <c:y val="2.6869341828713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4390401175480289"/>
          <c:y val="0.17137084480444129"/>
          <c:w val="0.51678648979835062"/>
          <c:h val="0.67347697814990926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C1-4A5C-9133-9A4E52D77AF3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C1-4A5C-9133-9A4E52D77A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C1-4A5C-9133-9A4E52D77A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C1-4A5C-9133-9A4E52D77A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C1-4A5C-9133-9A4E52D77AF3}"/>
              </c:ext>
            </c:extLst>
          </c:dPt>
          <c:dLbls>
            <c:dLbl>
              <c:idx val="0"/>
              <c:layout>
                <c:manualLayout>
                  <c:x val="-0.20365090727295451"/>
                  <c:y val="0.11300550801822455"/>
                </c:manualLayout>
              </c:layout>
              <c:tx>
                <c:rich>
                  <a:bodyPr/>
                  <a:lstStyle/>
                  <a:p>
                    <a:fld id="{0EF37F58-732A-4351-9B77-5E13037138CB}" type="PERCENTAG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C1-4A5C-9133-9A4E52D77AF3}"/>
                </c:ext>
              </c:extLst>
            </c:dLbl>
            <c:dLbl>
              <c:idx val="1"/>
              <c:layout>
                <c:manualLayout>
                  <c:x val="0.20895456249786959"/>
                  <c:y val="-8.8073173498637136E-2"/>
                </c:manualLayout>
              </c:layout>
              <c:tx>
                <c:rich>
                  <a:bodyPr/>
                  <a:lstStyle/>
                  <a:p>
                    <a:fld id="{7C800A85-8E9E-4361-9960-45081A1E0B80}" type="PERCENTAG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C1-4A5C-9133-9A4E52D77A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C1-4A5C-9133-9A4E52D77AF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C1-4A5C-9133-9A4E52D77A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C1-4A5C-9133-9A4E52D77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20_09.xlsx]INGEGNERIA'!$O$2:$O$6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20_09.xlsx]INGEGNERIA'!$P$2:$P$6</c:f>
              <c:numCache>
                <c:formatCode>General</c:formatCode>
                <c:ptCount val="5"/>
                <c:pt idx="0">
                  <c:v>27</c:v>
                </c:pt>
                <c:pt idx="1">
                  <c:v>46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C1-4A5C-9133-9A4E52D77AF3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4C1-4A5C-9133-9A4E52D77A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20_09.xlsx]INGEGNERIA'!$O$2:$O$6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20_09.xlsx]INGEGNERIA'!$P$5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C1-4A5C-9133-9A4E52D77AF3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C1-4A5C-9133-9A4E52D77A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C1-4A5C-9133-9A4E52D77A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C1-4A5C-9133-9A4E52D77A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4C1-4A5C-9133-9A4E52D77A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4C1-4A5C-9133-9A4E52D77AF3}"/>
              </c:ext>
            </c:extLst>
          </c:dPt>
          <c:dLbls>
            <c:dLbl>
              <c:idx val="0"/>
              <c:layout>
                <c:manualLayout>
                  <c:x val="4.2761180418764047E-2"/>
                  <c:y val="5.47516835016835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C1-4A5C-9133-9A4E52D77AF3}"/>
                </c:ext>
              </c:extLst>
            </c:dLbl>
            <c:dLbl>
              <c:idx val="1"/>
              <c:layout>
                <c:manualLayout>
                  <c:x val="-0.16260925074779309"/>
                  <c:y val="-0.148257575757575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C1-4A5C-9133-9A4E52D77AF3}"/>
                </c:ext>
              </c:extLst>
            </c:dLbl>
            <c:dLbl>
              <c:idx val="2"/>
              <c:layout>
                <c:manualLayout>
                  <c:x val="-6.9999452834318271E-2"/>
                  <c:y val="7.03393308080807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C1-4A5C-9133-9A4E52D77AF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C1-4A5C-9133-9A4E52D77AF3}"/>
                </c:ext>
              </c:extLst>
            </c:dLbl>
            <c:dLbl>
              <c:idx val="4"/>
              <c:layout>
                <c:manualLayout>
                  <c:x val="4.3638287006638942E-3"/>
                  <c:y val="-1.55600273569023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C1-4A5C-9133-9A4E52D77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20_09.xlsx]MATEMATICA'!$C$2:$C$6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20_09.xlsx]MATEMATICA'!$D$2:$D$6</c:f>
              <c:numCache>
                <c:formatCode>General</c:formatCode>
                <c:ptCount val="5"/>
                <c:pt idx="0">
                  <c:v>17</c:v>
                </c:pt>
                <c:pt idx="1">
                  <c:v>39</c:v>
                </c:pt>
                <c:pt idx="2">
                  <c:v>10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4C1-4A5C-9133-9A4E52D77AF3}"/>
            </c:ext>
          </c:extLst>
        </c:ser>
        <c:ser>
          <c:idx val="2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4C1-4A5C-9133-9A4E52D77A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4C1-4A5C-9133-9A4E52D77A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74C1-4A5C-9133-9A4E52D77A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4C1-4A5C-9133-9A4E52D77A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74C1-4A5C-9133-9A4E52D77AF3}"/>
              </c:ext>
            </c:extLst>
          </c:dPt>
          <c:dLbls>
            <c:dLbl>
              <c:idx val="0"/>
              <c:layout>
                <c:manualLayout>
                  <c:x val="8.0878383307798937E-2"/>
                  <c:y val="-0.200547664141414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C1-4A5C-9133-9A4E52D77AF3}"/>
                </c:ext>
              </c:extLst>
            </c:dLbl>
            <c:dLbl>
              <c:idx val="1"/>
              <c:layout>
                <c:manualLayout>
                  <c:x val="-6.7141606478441709E-2"/>
                  <c:y val="9.2901146885521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C1-4A5C-9133-9A4E52D77AF3}"/>
                </c:ext>
              </c:extLst>
            </c:dLbl>
            <c:dLbl>
              <c:idx val="2"/>
              <c:layout>
                <c:manualLayout>
                  <c:x val="2.0117823010140805E-2"/>
                  <c:y val="1.14346590909087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C1-4A5C-9133-9A4E52D77AF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C1-4A5C-9133-9A4E52D77A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C1-4A5C-9133-9A4E52D77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20_09.xlsx]CHIMICA'!$D$2:$D$6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ACCATTABILE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20_09.xlsx]CHIMICA'!$E$2:$E$6</c:f>
              <c:numCache>
                <c:formatCode>General</c:formatCode>
                <c:ptCount val="5"/>
                <c:pt idx="0">
                  <c:v>35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4C1-4A5C-9133-9A4E52D77AF3}"/>
            </c:ext>
          </c:extLst>
        </c:ser>
        <c:ser>
          <c:idx val="1"/>
          <c:order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74C1-4A5C-9133-9A4E52D77A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74C1-4A5C-9133-9A4E52D77A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74C1-4A5C-9133-9A4E52D77A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74C1-4A5C-9133-9A4E52D77A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74C1-4A5C-9133-9A4E52D77AF3}"/>
              </c:ext>
            </c:extLst>
          </c:dPt>
          <c:dLbls>
            <c:dLbl>
              <c:idx val="0"/>
              <c:layout>
                <c:manualLayout>
                  <c:x val="6.9625191507988529E-2"/>
                  <c:y val="8.3704229797979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C1-4A5C-9133-9A4E52D77AF3}"/>
                </c:ext>
              </c:extLst>
            </c:dLbl>
            <c:dLbl>
              <c:idx val="1"/>
              <c:layout>
                <c:manualLayout>
                  <c:x val="6.6687641351134461E-2"/>
                  <c:y val="-0.20625394570707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C1-4A5C-9133-9A4E52D77AF3}"/>
                </c:ext>
              </c:extLst>
            </c:dLbl>
            <c:dLbl>
              <c:idx val="2"/>
              <c:layout>
                <c:manualLayout>
                  <c:x val="-8.6853432552710507E-3"/>
                  <c:y val="1.762678872053810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C1-4A5C-9133-9A4E52D77AF3}"/>
                </c:ext>
              </c:extLst>
            </c:dLbl>
            <c:dLbl>
              <c:idx val="3"/>
              <c:layout>
                <c:manualLayout>
                  <c:x val="-3.5962282045670139E-2"/>
                  <c:y val="5.6328914141414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C1-4A5C-9133-9A4E52D77A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C1-4A5C-9133-9A4E52D77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20_09.xlsx]SCIENZE DELLA TERRA'!$X$2:$X$6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20_09.xlsx]SCIENZE DELLA TERRA'!$Y$2:$Y$6</c:f>
              <c:numCache>
                <c:formatCode>General</c:formatCode>
                <c:ptCount val="5"/>
                <c:pt idx="0">
                  <c:v>2</c:v>
                </c:pt>
                <c:pt idx="1">
                  <c:v>90</c:v>
                </c:pt>
                <c:pt idx="2">
                  <c:v>22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4C1-4A5C-9133-9A4E52D77AF3}"/>
            </c:ext>
          </c:extLst>
        </c:ser>
        <c:ser>
          <c:idx val="0"/>
          <c:order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74C1-4A5C-9133-9A4E52D77A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74C1-4A5C-9133-9A4E52D77A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74C1-4A5C-9133-9A4E52D77A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74C1-4A5C-9133-9A4E52D77A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74C1-4A5C-9133-9A4E52D77AF3}"/>
              </c:ext>
            </c:extLst>
          </c:dPt>
          <c:dLbls>
            <c:dLbl>
              <c:idx val="0"/>
              <c:layout>
                <c:manualLayout>
                  <c:x val="5.9646127385903483E-2"/>
                  <c:y val="-0.397304376853142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C1-4A5C-9133-9A4E52D77AF3}"/>
                </c:ext>
              </c:extLst>
            </c:dLbl>
            <c:dLbl>
              <c:idx val="1"/>
              <c:layout>
                <c:manualLayout>
                  <c:x val="1.7888105869222251E-2"/>
                  <c:y val="-2.72015499309469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C1-4A5C-9133-9A4E52D77AF3}"/>
                </c:ext>
              </c:extLst>
            </c:dLbl>
            <c:dLbl>
              <c:idx val="2"/>
              <c:layout>
                <c:manualLayout>
                  <c:x val="-2.3969276320971542E-2"/>
                  <c:y val="-2.546128118025162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C1-4A5C-9133-9A4E52D77AF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C1-4A5C-9133-9A4E52D77A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C1-4A5C-9133-9A4E52D77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20_09.xlsx]ECONOMIA'!$J$59:$J$63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20_09.xlsx]ECONOMIA'!$K$59:$K$63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74C1-4A5C-9133-9A4E52D77A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Dipartimento di Fisica</a:t>
            </a:r>
          </a:p>
        </c:rich>
      </c:tx>
      <c:layout>
        <c:manualLayout>
          <c:xMode val="edge"/>
          <c:yMode val="edge"/>
          <c:x val="0.25186322461781413"/>
          <c:y val="3.0000888970997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1-4406-B316-A465FBA3980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1-4406-B316-A465FBA3980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D1-4406-B316-A465FBA398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D1-4406-B316-A465FBA398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D1-4406-B316-A465FBA3980A}"/>
              </c:ext>
            </c:extLst>
          </c:dPt>
          <c:dLbls>
            <c:dLbl>
              <c:idx val="0"/>
              <c:layout>
                <c:manualLayout>
                  <c:x val="-0.15850795221342723"/>
                  <c:y val="0.190494549454945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1-4406-B316-A465FBA3980A}"/>
                </c:ext>
              </c:extLst>
            </c:dLbl>
            <c:dLbl>
              <c:idx val="1"/>
              <c:layout>
                <c:manualLayout>
                  <c:x val="0.15418718850776902"/>
                  <c:y val="-0.237593259325932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D1-4406-B316-A465FBA3980A}"/>
                </c:ext>
              </c:extLst>
            </c:dLbl>
            <c:dLbl>
              <c:idx val="2"/>
              <c:layout>
                <c:manualLayout>
                  <c:x val="5.4582600410436825E-2"/>
                  <c:y val="0.15169816981698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D1-4406-B316-A465FBA398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D1-4406-B316-A465FBA398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D1-4406-B316-A465FBA39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20_09.xlsx]DIPARTIMENTO DI FISICA'!$D$8:$D$12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20_09.xlsx]DIPARTIMENTO DI FISICA'!$E$8:$E$12</c:f>
              <c:numCache>
                <c:formatCode>General</c:formatCode>
                <c:ptCount val="5"/>
                <c:pt idx="0">
                  <c:v>22</c:v>
                </c:pt>
                <c:pt idx="1">
                  <c:v>53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D1-4406-B316-A465FBA398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4075528163436396"/>
          <c:y val="0.90836041027025005"/>
          <c:w val="0.79276960157139131"/>
          <c:h val="8.428458538769124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Sistema</a:t>
            </a:r>
            <a:r>
              <a:rPr lang="it-IT" sz="2000" b="1" baseline="0" dirty="0"/>
              <a:t> museale di </a:t>
            </a:r>
            <a:r>
              <a:rPr lang="it-IT" sz="2000" b="1" baseline="0" dirty="0" smtClean="0"/>
              <a:t>Ateneo</a:t>
            </a:r>
            <a:endParaRPr lang="it-IT" sz="2000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6623A"/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4-4448-B4F0-C61C6137208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4-4448-B4F0-C61C61372087}"/>
              </c:ext>
            </c:extLst>
          </c:dPt>
          <c:dPt>
            <c:idx val="2"/>
            <c:bubble3D val="0"/>
            <c:spPr>
              <a:solidFill>
                <a:srgbClr val="F662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4-4448-B4F0-C61C61372087}"/>
              </c:ext>
            </c:extLst>
          </c:dPt>
          <c:dPt>
            <c:idx val="3"/>
            <c:bubble3D val="0"/>
            <c:spPr>
              <a:solidFill>
                <a:srgbClr val="F662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84-4448-B4F0-C61C61372087}"/>
              </c:ext>
            </c:extLst>
          </c:dPt>
          <c:dPt>
            <c:idx val="4"/>
            <c:bubble3D val="0"/>
            <c:spPr>
              <a:solidFill>
                <a:srgbClr val="F662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84-4448-B4F0-C61C613720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A84-4448-B4F0-C61C61372087}"/>
                </c:ext>
              </c:extLst>
            </c:dLbl>
            <c:dLbl>
              <c:idx val="1"/>
              <c:layout>
                <c:manualLayout>
                  <c:x val="0.11455769469199596"/>
                  <c:y val="0.16703681501420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73743662808636"/>
                      <c:h val="0.16351989716169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84-4448-B4F0-C61C613720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84-4448-B4F0-C61C6137208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84-4448-B4F0-C61C6137208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84-4448-B4F0-C61C61372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20_09.xlsx]SISTEMA MUSEALE'!$A$25:$A$29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20_09.xlsx]SISTEMA MUSEALE'!$B$25:$B$29</c:f>
              <c:numCache>
                <c:formatCode>General</c:formatCode>
                <c:ptCount val="5"/>
                <c:pt idx="0">
                  <c:v>19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84-4448-B4F0-C61C613720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Dipartimento di Studi</a:t>
            </a:r>
            <a:r>
              <a:rPr lang="it-IT" sz="2000" b="1" baseline="0" dirty="0"/>
              <a:t> </a:t>
            </a:r>
            <a:r>
              <a:rPr lang="it-IT" sz="2000" b="1" baseline="0" dirty="0" smtClean="0"/>
              <a:t>Umanistici</a:t>
            </a:r>
            <a:endParaRPr lang="it-IT" sz="2000" b="1" baseline="0" dirty="0"/>
          </a:p>
        </c:rich>
      </c:tx>
      <c:layout>
        <c:manualLayout>
          <c:xMode val="edge"/>
          <c:yMode val="edge"/>
          <c:x val="0.17607642354998726"/>
          <c:y val="4.3577457826729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6623A"/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E0-43AE-A809-31E70CDD33D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0-43AE-A809-31E70CDD33D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E0-43AE-A809-31E70CDD33D5}"/>
              </c:ext>
            </c:extLst>
          </c:dPt>
          <c:dPt>
            <c:idx val="3"/>
            <c:bubble3D val="0"/>
            <c:spPr>
              <a:solidFill>
                <a:srgbClr val="F662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E0-43AE-A809-31E70CDD33D5}"/>
              </c:ext>
            </c:extLst>
          </c:dPt>
          <c:dPt>
            <c:idx val="4"/>
            <c:bubble3D val="0"/>
            <c:spPr>
              <a:solidFill>
                <a:srgbClr val="F662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E0-43AE-A809-31E70CDD33D5}"/>
              </c:ext>
            </c:extLst>
          </c:dPt>
          <c:dLbls>
            <c:dLbl>
              <c:idx val="0"/>
              <c:layout>
                <c:manualLayout>
                  <c:x val="-0.15765407117406413"/>
                  <c:y val="0.164118985126859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E0-43AE-A809-31E70CDD33D5}"/>
                </c:ext>
              </c:extLst>
            </c:dLbl>
            <c:dLbl>
              <c:idx val="1"/>
              <c:layout>
                <c:manualLayout>
                  <c:x val="3.4154263625566353E-2"/>
                  <c:y val="-0.23760833020872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8B6C46-7126-47C8-B49A-602ABC98C2E5}" type="PERCENTAGE">
                      <a:rPr lang="en-US" sz="2800"/>
                      <a:pPr>
                        <a:defRPr sz="2800"/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4708866698925"/>
                      <c:h val="0.13035395575553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E0-43AE-A809-31E70CDD33D5}"/>
                </c:ext>
              </c:extLst>
            </c:dLbl>
            <c:dLbl>
              <c:idx val="2"/>
              <c:layout>
                <c:manualLayout>
                  <c:x val="0.13190754263258991"/>
                  <c:y val="0.177701037370328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E0-43AE-A809-31E70CDD33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E0-43AE-A809-31E70CDD33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E0-43AE-A809-31E70CDD3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20_09.xlsx]STUDI UMANISTICI'!$A$25:$A$29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20_09.xlsx]STUDI UMANISTICI'!$B$25:$B$29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E0-43AE-A809-31E70CDD33D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198626446135574"/>
          <c:y val="0.9051583552055994"/>
          <c:w val="0.58355217818443084"/>
          <c:h val="7.579402574678165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Dipartimento</a:t>
            </a:r>
            <a:r>
              <a:rPr lang="it-IT" sz="2000" b="1" baseline="0" dirty="0"/>
              <a:t> del Sistema Nervoso e del Comportamento</a:t>
            </a:r>
            <a:endParaRPr lang="it-IT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5050"/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4-4338-8AF9-2CD86CDB6E32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4-4338-8AF9-2CD86CDB6E32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4-4338-8AF9-2CD86CDB6E32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04-4338-8AF9-2CD86CDB6E32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04-4338-8AF9-2CD86CDB6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'[estrazione valutazione tutor 20_09.xlsx]PSICOLOGIA'!$D$4:$D$8</c:f>
              <c:strCache>
                <c:ptCount val="5"/>
                <c:pt idx="0">
                  <c:v>OTTIMO</c:v>
                </c:pt>
                <c:pt idx="1">
                  <c:v>BUONO</c:v>
                </c:pt>
                <c:pt idx="2">
                  <c:v>ACCETTABILE</c:v>
                </c:pt>
                <c:pt idx="3">
                  <c:v>SCARSO</c:v>
                </c:pt>
                <c:pt idx="4">
                  <c:v>NON VALUTABILE</c:v>
                </c:pt>
              </c:strCache>
            </c:strRef>
          </c:cat>
          <c:val>
            <c:numRef>
              <c:f>'[estrazione valutazione tutor 20_09.xlsx]PSICOLOGIA'!$E$4:$E$8</c:f>
              <c:numCache>
                <c:formatCode>General</c:formatCode>
                <c:ptCount val="5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04-4338-8AF9-2CD86CDB6E3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E45F5-B5E9-4B56-898F-5E446DABD0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0A8B28-8B32-4DB9-923B-B1B0DA613F92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2400" dirty="0" smtClean="0">
              <a:latin typeface="+mj-lt"/>
            </a:rPr>
            <a:t>Dipartimento di Fisica</a:t>
          </a:r>
          <a:endParaRPr lang="it-IT" sz="2400" dirty="0">
            <a:latin typeface="+mj-lt"/>
          </a:endParaRPr>
        </a:p>
      </dgm:t>
    </dgm:pt>
    <dgm:pt modelId="{D58C0A47-CAF4-4CC0-904E-11406D33CECF}" type="parTrans" cxnId="{E9BAEF48-F700-4FAE-A7C6-B22D5E140851}">
      <dgm:prSet/>
      <dgm:spPr/>
      <dgm:t>
        <a:bodyPr/>
        <a:lstStyle/>
        <a:p>
          <a:endParaRPr lang="it-IT"/>
        </a:p>
      </dgm:t>
    </dgm:pt>
    <dgm:pt modelId="{1BF5C006-7E3B-4D8A-A7E2-EC505F59544B}" type="sibTrans" cxnId="{E9BAEF48-F700-4FAE-A7C6-B22D5E140851}">
      <dgm:prSet/>
      <dgm:spPr/>
      <dgm:t>
        <a:bodyPr/>
        <a:lstStyle/>
        <a:p>
          <a:endParaRPr lang="it-IT"/>
        </a:p>
      </dgm:t>
    </dgm:pt>
    <dgm:pt modelId="{6903337F-BFAA-4C72-AB6F-7B1DBA54BE8A}">
      <dgm:prSet phldrT="[Testo]" custT="1"/>
      <dgm:spPr/>
      <dgm:t>
        <a:bodyPr/>
        <a:lstStyle/>
        <a:p>
          <a:r>
            <a:rPr lang="it-IT" sz="1600" dirty="0" smtClean="0">
              <a:latin typeface="+mj-lt"/>
            </a:rPr>
            <a:t>Misure di precisione su rivelatori di particelle- metrologia meccanica (prima fase)</a:t>
          </a:r>
          <a:endParaRPr lang="it-IT" sz="1600" dirty="0">
            <a:latin typeface="+mj-lt"/>
          </a:endParaRPr>
        </a:p>
      </dgm:t>
    </dgm:pt>
    <dgm:pt modelId="{7D9C7A8A-2DB4-450E-AB5C-92EE4DC9FE59}" type="parTrans" cxnId="{B5E1B948-9324-4E80-AF33-AE432FB66DA2}">
      <dgm:prSet/>
      <dgm:spPr>
        <a:ln w="19050"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712FE3DF-07C3-4554-8BBD-1DD664813109}" type="sibTrans" cxnId="{B5E1B948-9324-4E80-AF33-AE432FB66DA2}">
      <dgm:prSet/>
      <dgm:spPr/>
      <dgm:t>
        <a:bodyPr/>
        <a:lstStyle/>
        <a:p>
          <a:endParaRPr lang="it-IT"/>
        </a:p>
      </dgm:t>
    </dgm:pt>
    <dgm:pt modelId="{A8C08100-1EA1-46BA-8069-2ACC42A59BD6}">
      <dgm:prSet phldrT="[Testo]" custT="1"/>
      <dgm:spPr/>
      <dgm:t>
        <a:bodyPr/>
        <a:lstStyle/>
        <a:p>
          <a:r>
            <a:rPr lang="it-IT" sz="1600" dirty="0" smtClean="0">
              <a:latin typeface="+mj-lt"/>
            </a:rPr>
            <a:t>Misure di precisione su rivelatori di particelle- caratterizzazione elettrica</a:t>
          </a:r>
          <a:endParaRPr lang="it-IT" sz="1600" dirty="0">
            <a:latin typeface="+mj-lt"/>
          </a:endParaRPr>
        </a:p>
      </dgm:t>
    </dgm:pt>
    <dgm:pt modelId="{B5B2F1C5-F4F4-4492-B192-9DF9BDECE308}" type="parTrans" cxnId="{5788BF1B-0967-45EA-97C5-CCD0D89E861D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5AD35309-039C-47F6-936D-725D0EF76C0B}" type="sibTrans" cxnId="{5788BF1B-0967-45EA-97C5-CCD0D89E861D}">
      <dgm:prSet/>
      <dgm:spPr/>
      <dgm:t>
        <a:bodyPr/>
        <a:lstStyle/>
        <a:p>
          <a:endParaRPr lang="it-IT"/>
        </a:p>
      </dgm:t>
    </dgm:pt>
    <dgm:pt modelId="{C1F0C25E-C451-47B2-9486-6244B23F0F43}">
      <dgm:prSet phldrT="[Testo]" custT="1"/>
      <dgm:spPr/>
      <dgm:t>
        <a:bodyPr/>
        <a:lstStyle/>
        <a:p>
          <a:r>
            <a:rPr lang="it-IT" sz="1600" dirty="0" smtClean="0">
              <a:latin typeface="+mj-lt"/>
            </a:rPr>
            <a:t>Monitoraggio ambientale di un reattore nucleare presso Lena</a:t>
          </a:r>
          <a:endParaRPr lang="it-IT" sz="1600" dirty="0">
            <a:latin typeface="+mj-lt"/>
          </a:endParaRPr>
        </a:p>
      </dgm:t>
    </dgm:pt>
    <dgm:pt modelId="{4B9F0908-B232-45F3-B696-DAF79A38EB43}" type="parTrans" cxnId="{3F5005F3-5B3B-40D2-8BAF-6B16F788CF32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4BC7E4E6-285B-480A-A190-134EB1887D32}" type="sibTrans" cxnId="{3F5005F3-5B3B-40D2-8BAF-6B16F788CF32}">
      <dgm:prSet/>
      <dgm:spPr/>
      <dgm:t>
        <a:bodyPr/>
        <a:lstStyle/>
        <a:p>
          <a:endParaRPr lang="it-IT"/>
        </a:p>
      </dgm:t>
    </dgm:pt>
    <dgm:pt modelId="{6818E75E-8598-4800-84BC-61F4D2B40716}">
      <dgm:prSet custT="1"/>
      <dgm:spPr/>
      <dgm:t>
        <a:bodyPr/>
        <a:lstStyle/>
        <a:p>
          <a:r>
            <a:rPr lang="it-IT" sz="1600" dirty="0" smtClean="0">
              <a:latin typeface="+mj-lt"/>
            </a:rPr>
            <a:t>Misure fisiche di interesse biomedico </a:t>
          </a:r>
          <a:endParaRPr lang="it-IT" sz="1600" dirty="0">
            <a:latin typeface="+mj-lt"/>
          </a:endParaRPr>
        </a:p>
      </dgm:t>
    </dgm:pt>
    <dgm:pt modelId="{677F8B72-8B73-4FC2-B585-8B8CBE56ADB2}" type="parTrans" cxnId="{9B0A51C3-FC29-4C32-A0DB-A8BF7522C446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AB288597-4604-46F2-B2C8-712E1F873FBC}" type="sibTrans" cxnId="{9B0A51C3-FC29-4C32-A0DB-A8BF7522C446}">
      <dgm:prSet/>
      <dgm:spPr/>
      <dgm:t>
        <a:bodyPr/>
        <a:lstStyle/>
        <a:p>
          <a:endParaRPr lang="it-IT"/>
        </a:p>
      </dgm:t>
    </dgm:pt>
    <dgm:pt modelId="{427DE574-48F8-49B1-87B7-E1ADB75D0D20}">
      <dgm:prSet custT="1"/>
      <dgm:spPr/>
      <dgm:t>
        <a:bodyPr/>
        <a:lstStyle/>
        <a:p>
          <a:r>
            <a:rPr lang="it-IT" sz="1600" dirty="0" smtClean="0">
              <a:latin typeface="+mj-lt"/>
            </a:rPr>
            <a:t>Video Analisi e modellizzazione</a:t>
          </a:r>
          <a:endParaRPr lang="it-IT" sz="1600" dirty="0">
            <a:latin typeface="+mj-lt"/>
          </a:endParaRPr>
        </a:p>
      </dgm:t>
    </dgm:pt>
    <dgm:pt modelId="{10897F50-9DB7-4DC6-8DF9-74C7D2D736DF}" type="parTrans" cxnId="{D944CF96-6A18-483A-A5A2-FC24BDCA6F36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F40EBC95-7ACE-4D56-AF0C-746D8CC188A0}" type="sibTrans" cxnId="{D944CF96-6A18-483A-A5A2-FC24BDCA6F36}">
      <dgm:prSet/>
      <dgm:spPr/>
      <dgm:t>
        <a:bodyPr/>
        <a:lstStyle/>
        <a:p>
          <a:endParaRPr lang="it-IT"/>
        </a:p>
      </dgm:t>
    </dgm:pt>
    <dgm:pt modelId="{65DAC4B7-8FB1-4340-BC0E-978D5C4883B1}">
      <dgm:prSet custT="1"/>
      <dgm:spPr/>
      <dgm:t>
        <a:bodyPr/>
        <a:lstStyle/>
        <a:p>
          <a:r>
            <a:rPr lang="it-IT" sz="1600" dirty="0" smtClean="0">
              <a:latin typeface="+mj-lt"/>
            </a:rPr>
            <a:t>Misure di precisione su rivelatori di particelle- metrologia meccanica (seconda fase)</a:t>
          </a:r>
          <a:endParaRPr lang="it-IT" sz="1600" dirty="0">
            <a:latin typeface="+mj-lt"/>
          </a:endParaRPr>
        </a:p>
      </dgm:t>
    </dgm:pt>
    <dgm:pt modelId="{E62836D2-2A83-42C0-81BA-9B71DFA54496}" type="parTrans" cxnId="{E9861423-A151-4734-AF02-698FBD06DBA7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9D0C27E8-89DF-4275-A6FF-9BFF6BF81CA7}" type="sibTrans" cxnId="{E9861423-A151-4734-AF02-698FBD06DBA7}">
      <dgm:prSet/>
      <dgm:spPr/>
      <dgm:t>
        <a:bodyPr/>
        <a:lstStyle/>
        <a:p>
          <a:endParaRPr lang="it-IT"/>
        </a:p>
      </dgm:t>
    </dgm:pt>
    <dgm:pt modelId="{190F15EF-E63A-4534-8118-C78D2BB3D342}">
      <dgm:prSet/>
      <dgm:spPr/>
      <dgm:t>
        <a:bodyPr/>
        <a:lstStyle/>
        <a:p>
          <a:endParaRPr lang="it-IT" dirty="0"/>
        </a:p>
      </dgm:t>
    </dgm:pt>
    <dgm:pt modelId="{60F16221-9C7C-464F-85A9-9175B57805A0}" type="parTrans" cxnId="{39C0C1D9-D71F-4A13-822E-4EA0DBEAF9A5}">
      <dgm:prSet/>
      <dgm:spPr/>
      <dgm:t>
        <a:bodyPr/>
        <a:lstStyle/>
        <a:p>
          <a:endParaRPr lang="it-IT"/>
        </a:p>
      </dgm:t>
    </dgm:pt>
    <dgm:pt modelId="{E1DAB99C-AD1D-44CD-BF41-536027A0822D}" type="sibTrans" cxnId="{39C0C1D9-D71F-4A13-822E-4EA0DBEAF9A5}">
      <dgm:prSet/>
      <dgm:spPr/>
      <dgm:t>
        <a:bodyPr/>
        <a:lstStyle/>
        <a:p>
          <a:endParaRPr lang="it-IT"/>
        </a:p>
      </dgm:t>
    </dgm:pt>
    <dgm:pt modelId="{5CB4CA00-A1EB-4841-A518-5B1805D2CB68}">
      <dgm:prSet custT="1"/>
      <dgm:spPr/>
      <dgm:t>
        <a:bodyPr/>
        <a:lstStyle/>
        <a:p>
          <a:r>
            <a:rPr lang="it-IT" sz="1600" dirty="0" smtClean="0">
              <a:latin typeface="+mj-lt"/>
            </a:rPr>
            <a:t>Monitoraggio ambientale e consumi energetici </a:t>
          </a:r>
          <a:endParaRPr lang="it-IT" sz="1600" dirty="0">
            <a:latin typeface="+mj-lt"/>
          </a:endParaRPr>
        </a:p>
      </dgm:t>
    </dgm:pt>
    <dgm:pt modelId="{78D64643-342B-48BE-85DF-1B5D6A2102C7}" type="parTrans" cxnId="{28B10B03-3EB2-45C8-B099-211D4D6C6A72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483FAC97-FEC2-40E1-98BF-03BAF0286B50}" type="sibTrans" cxnId="{28B10B03-3EB2-45C8-B099-211D4D6C6A72}">
      <dgm:prSet/>
      <dgm:spPr/>
      <dgm:t>
        <a:bodyPr/>
        <a:lstStyle/>
        <a:p>
          <a:endParaRPr lang="it-IT"/>
        </a:p>
      </dgm:t>
    </dgm:pt>
    <dgm:pt modelId="{6D57715F-CCFD-4B1A-B2AF-00B1DC7FA730}" type="pres">
      <dgm:prSet presAssocID="{B9BE45F5-B5E9-4B56-898F-5E446DABD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632B86F-2226-43D0-ACE4-5F6008F28826}" type="pres">
      <dgm:prSet presAssocID="{CD0A8B28-8B32-4DB9-923B-B1B0DA613F92}" presName="singleCycle" presStyleCnt="0"/>
      <dgm:spPr/>
    </dgm:pt>
    <dgm:pt modelId="{93D55A11-74E7-45EB-85BF-3D41E0BF506A}" type="pres">
      <dgm:prSet presAssocID="{CD0A8B28-8B32-4DB9-923B-B1B0DA613F92}" presName="singleCenter" presStyleLbl="node1" presStyleIdx="0" presStyleCnt="8" custScaleX="116806" custScaleY="72720" custLinFactNeighborX="2092" custLinFactNeighborY="-3414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A516234D-8B2B-4115-9544-4C4B802E337D}" type="pres">
      <dgm:prSet presAssocID="{7D9C7A8A-2DB4-450E-AB5C-92EE4DC9FE59}" presName="Name56" presStyleLbl="parChTrans1D2" presStyleIdx="0" presStyleCnt="7"/>
      <dgm:spPr/>
      <dgm:t>
        <a:bodyPr/>
        <a:lstStyle/>
        <a:p>
          <a:endParaRPr lang="it-IT"/>
        </a:p>
      </dgm:t>
    </dgm:pt>
    <dgm:pt modelId="{D99246D7-CA62-41CC-8C77-4B77E47000FF}" type="pres">
      <dgm:prSet presAssocID="{6903337F-BFAA-4C72-AB6F-7B1DBA54BE8A}" presName="text0" presStyleLbl="node1" presStyleIdx="1" presStyleCnt="8" custScaleX="159320" custScaleY="96290" custRadScaleRad="74525" custRadScaleInc="537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025962-CD82-4096-B643-D25E38D44B4B}" type="pres">
      <dgm:prSet presAssocID="{B5B2F1C5-F4F4-4492-B192-9DF9BDECE308}" presName="Name56" presStyleLbl="parChTrans1D2" presStyleIdx="1" presStyleCnt="7"/>
      <dgm:spPr/>
      <dgm:t>
        <a:bodyPr/>
        <a:lstStyle/>
        <a:p>
          <a:endParaRPr lang="it-IT"/>
        </a:p>
      </dgm:t>
    </dgm:pt>
    <dgm:pt modelId="{6A928B80-D097-49FC-8C3B-E97305FC5305}" type="pres">
      <dgm:prSet presAssocID="{A8C08100-1EA1-46BA-8069-2ACC42A59BD6}" presName="text0" presStyleLbl="node1" presStyleIdx="2" presStyleCnt="8" custScaleX="147868" custScaleY="111064" custRadScaleRad="144094" custRadScaleInc="385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FA514D-9104-4D1E-8CF2-A3A45D596637}" type="pres">
      <dgm:prSet presAssocID="{4B9F0908-B232-45F3-B696-DAF79A38EB43}" presName="Name56" presStyleLbl="parChTrans1D2" presStyleIdx="2" presStyleCnt="7"/>
      <dgm:spPr/>
      <dgm:t>
        <a:bodyPr/>
        <a:lstStyle/>
        <a:p>
          <a:endParaRPr lang="it-IT"/>
        </a:p>
      </dgm:t>
    </dgm:pt>
    <dgm:pt modelId="{F068791C-F0F2-476E-9E5D-F1B05CA9ADE6}" type="pres">
      <dgm:prSet presAssocID="{C1F0C25E-C451-47B2-9486-6244B23F0F43}" presName="text0" presStyleLbl="node1" presStyleIdx="3" presStyleCnt="8" custScaleX="130129" custRadScaleRad="123594" custRadScaleInc="-342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F72502-F5EE-4CED-88BD-F322BE68C27C}" type="pres">
      <dgm:prSet presAssocID="{677F8B72-8B73-4FC2-B585-8B8CBE56ADB2}" presName="Name56" presStyleLbl="parChTrans1D2" presStyleIdx="3" presStyleCnt="7"/>
      <dgm:spPr/>
      <dgm:t>
        <a:bodyPr/>
        <a:lstStyle/>
        <a:p>
          <a:endParaRPr lang="it-IT"/>
        </a:p>
      </dgm:t>
    </dgm:pt>
    <dgm:pt modelId="{79A75CBE-696A-4913-A672-CF44AE7744E1}" type="pres">
      <dgm:prSet presAssocID="{6818E75E-8598-4800-84BC-61F4D2B40716}" presName="text0" presStyleLbl="node1" presStyleIdx="4" presStyleCnt="8" custScaleX="114794" custScaleY="74443" custRadScaleRad="77296" custRadScaleInc="-561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B39F13-8553-4122-89CC-4561B1349672}" type="pres">
      <dgm:prSet presAssocID="{10897F50-9DB7-4DC6-8DF9-74C7D2D736DF}" presName="Name56" presStyleLbl="parChTrans1D2" presStyleIdx="4" presStyleCnt="7"/>
      <dgm:spPr/>
      <dgm:t>
        <a:bodyPr/>
        <a:lstStyle/>
        <a:p>
          <a:endParaRPr lang="it-IT"/>
        </a:p>
      </dgm:t>
    </dgm:pt>
    <dgm:pt modelId="{92C0D299-47F9-42B3-A59A-D7678C297789}" type="pres">
      <dgm:prSet presAssocID="{427DE574-48F8-49B1-87B7-E1ADB75D0D20}" presName="text0" presStyleLbl="node1" presStyleIdx="5" presStyleCnt="8" custScaleX="116249" custScaleY="80368" custRadScaleRad="71451" custRadScaleInc="347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321D20-C0E7-4363-98EE-E101AEBDDC12}" type="pres">
      <dgm:prSet presAssocID="{E62836D2-2A83-42C0-81BA-9B71DFA54496}" presName="Name56" presStyleLbl="parChTrans1D2" presStyleIdx="5" presStyleCnt="7"/>
      <dgm:spPr/>
      <dgm:t>
        <a:bodyPr/>
        <a:lstStyle/>
        <a:p>
          <a:endParaRPr lang="it-IT"/>
        </a:p>
      </dgm:t>
    </dgm:pt>
    <dgm:pt modelId="{266F56AD-7DF4-4AB5-BAAC-5F72918D8188}" type="pres">
      <dgm:prSet presAssocID="{65DAC4B7-8FB1-4340-BC0E-978D5C4883B1}" presName="text0" presStyleLbl="node1" presStyleIdx="6" presStyleCnt="8" custScaleX="148421" custScaleY="102058" custRadScaleRad="123756" custRadScaleInc="80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D5D3E2-222A-4B58-B3AC-78F42B06D574}" type="pres">
      <dgm:prSet presAssocID="{78D64643-342B-48BE-85DF-1B5D6A2102C7}" presName="Name56" presStyleLbl="parChTrans1D2" presStyleIdx="6" presStyleCnt="7"/>
      <dgm:spPr/>
      <dgm:t>
        <a:bodyPr/>
        <a:lstStyle/>
        <a:p>
          <a:endParaRPr lang="it-IT"/>
        </a:p>
      </dgm:t>
    </dgm:pt>
    <dgm:pt modelId="{8BFD1B19-773D-454E-8B6D-130EC3ECBCC4}" type="pres">
      <dgm:prSet presAssocID="{5CB4CA00-A1EB-4841-A518-5B1805D2CB68}" presName="text0" presStyleLbl="node1" presStyleIdx="7" presStyleCnt="8" custScaleX="124733" custRadScaleRad="134732" custRadScaleInc="-329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E5E2E77-3E78-4E75-8C78-BD607FF2FB1C}" type="presOf" srcId="{6818E75E-8598-4800-84BC-61F4D2B40716}" destId="{79A75CBE-696A-4913-A672-CF44AE7744E1}" srcOrd="0" destOrd="0" presId="urn:microsoft.com/office/officeart/2008/layout/RadialCluster"/>
    <dgm:cxn modelId="{9ED264F9-B94E-4C84-8EEA-A92D367C481A}" type="presOf" srcId="{C1F0C25E-C451-47B2-9486-6244B23F0F43}" destId="{F068791C-F0F2-476E-9E5D-F1B05CA9ADE6}" srcOrd="0" destOrd="0" presId="urn:microsoft.com/office/officeart/2008/layout/RadialCluster"/>
    <dgm:cxn modelId="{A495AF85-437E-4D26-A462-6A8D98CC771B}" type="presOf" srcId="{78D64643-342B-48BE-85DF-1B5D6A2102C7}" destId="{24D5D3E2-222A-4B58-B3AC-78F42B06D574}" srcOrd="0" destOrd="0" presId="urn:microsoft.com/office/officeart/2008/layout/RadialCluster"/>
    <dgm:cxn modelId="{3F0A6A4B-4075-4E44-8456-3136D47D89F9}" type="presOf" srcId="{65DAC4B7-8FB1-4340-BC0E-978D5C4883B1}" destId="{266F56AD-7DF4-4AB5-BAAC-5F72918D8188}" srcOrd="0" destOrd="0" presId="urn:microsoft.com/office/officeart/2008/layout/RadialCluster"/>
    <dgm:cxn modelId="{11DA11C9-A87D-4406-8EAB-99E58F9C6A18}" type="presOf" srcId="{A8C08100-1EA1-46BA-8069-2ACC42A59BD6}" destId="{6A928B80-D097-49FC-8C3B-E97305FC5305}" srcOrd="0" destOrd="0" presId="urn:microsoft.com/office/officeart/2008/layout/RadialCluster"/>
    <dgm:cxn modelId="{45177974-3FD9-473C-909D-E185FEA6C89A}" type="presOf" srcId="{B9BE45F5-B5E9-4B56-898F-5E446DABD068}" destId="{6D57715F-CCFD-4B1A-B2AF-00B1DC7FA730}" srcOrd="0" destOrd="0" presId="urn:microsoft.com/office/officeart/2008/layout/RadialCluster"/>
    <dgm:cxn modelId="{E412D4CB-F98D-426B-ADCE-E8E69A27576D}" type="presOf" srcId="{677F8B72-8B73-4FC2-B585-8B8CBE56ADB2}" destId="{01F72502-F5EE-4CED-88BD-F322BE68C27C}" srcOrd="0" destOrd="0" presId="urn:microsoft.com/office/officeart/2008/layout/RadialCluster"/>
    <dgm:cxn modelId="{3F5005F3-5B3B-40D2-8BAF-6B16F788CF32}" srcId="{CD0A8B28-8B32-4DB9-923B-B1B0DA613F92}" destId="{C1F0C25E-C451-47B2-9486-6244B23F0F43}" srcOrd="2" destOrd="0" parTransId="{4B9F0908-B232-45F3-B696-DAF79A38EB43}" sibTransId="{4BC7E4E6-285B-480A-A190-134EB1887D32}"/>
    <dgm:cxn modelId="{7D6063E8-E0B8-4E50-894B-E011CF1A6ED6}" type="presOf" srcId="{5CB4CA00-A1EB-4841-A518-5B1805D2CB68}" destId="{8BFD1B19-773D-454E-8B6D-130EC3ECBCC4}" srcOrd="0" destOrd="0" presId="urn:microsoft.com/office/officeart/2008/layout/RadialCluster"/>
    <dgm:cxn modelId="{B5E1B948-9324-4E80-AF33-AE432FB66DA2}" srcId="{CD0A8B28-8B32-4DB9-923B-B1B0DA613F92}" destId="{6903337F-BFAA-4C72-AB6F-7B1DBA54BE8A}" srcOrd="0" destOrd="0" parTransId="{7D9C7A8A-2DB4-450E-AB5C-92EE4DC9FE59}" sibTransId="{712FE3DF-07C3-4554-8BBD-1DD664813109}"/>
    <dgm:cxn modelId="{C4CECCDC-8189-4856-B34B-53461A7A62D1}" type="presOf" srcId="{B5B2F1C5-F4F4-4492-B192-9DF9BDECE308}" destId="{DF025962-CD82-4096-B643-D25E38D44B4B}" srcOrd="0" destOrd="0" presId="urn:microsoft.com/office/officeart/2008/layout/RadialCluster"/>
    <dgm:cxn modelId="{D15D6A7A-2E90-4F2E-B7C5-990B8EC5E368}" type="presOf" srcId="{6903337F-BFAA-4C72-AB6F-7B1DBA54BE8A}" destId="{D99246D7-CA62-41CC-8C77-4B77E47000FF}" srcOrd="0" destOrd="0" presId="urn:microsoft.com/office/officeart/2008/layout/RadialCluster"/>
    <dgm:cxn modelId="{E9861423-A151-4734-AF02-698FBD06DBA7}" srcId="{CD0A8B28-8B32-4DB9-923B-B1B0DA613F92}" destId="{65DAC4B7-8FB1-4340-BC0E-978D5C4883B1}" srcOrd="5" destOrd="0" parTransId="{E62836D2-2A83-42C0-81BA-9B71DFA54496}" sibTransId="{9D0C27E8-89DF-4275-A6FF-9BFF6BF81CA7}"/>
    <dgm:cxn modelId="{39C0C1D9-D71F-4A13-822E-4EA0DBEAF9A5}" srcId="{CD0A8B28-8B32-4DB9-923B-B1B0DA613F92}" destId="{190F15EF-E63A-4534-8118-C78D2BB3D342}" srcOrd="7" destOrd="0" parTransId="{60F16221-9C7C-464F-85A9-9175B57805A0}" sibTransId="{E1DAB99C-AD1D-44CD-BF41-536027A0822D}"/>
    <dgm:cxn modelId="{D944CF96-6A18-483A-A5A2-FC24BDCA6F36}" srcId="{CD0A8B28-8B32-4DB9-923B-B1B0DA613F92}" destId="{427DE574-48F8-49B1-87B7-E1ADB75D0D20}" srcOrd="4" destOrd="0" parTransId="{10897F50-9DB7-4DC6-8DF9-74C7D2D736DF}" sibTransId="{F40EBC95-7ACE-4D56-AF0C-746D8CC188A0}"/>
    <dgm:cxn modelId="{C72F9EAA-DC10-4B55-84A6-B3CBC0604209}" type="presOf" srcId="{4B9F0908-B232-45F3-B696-DAF79A38EB43}" destId="{00FA514D-9104-4D1E-8CF2-A3A45D596637}" srcOrd="0" destOrd="0" presId="urn:microsoft.com/office/officeart/2008/layout/RadialCluster"/>
    <dgm:cxn modelId="{446862EF-40A0-402C-82D9-3A456C50A97F}" type="presOf" srcId="{E62836D2-2A83-42C0-81BA-9B71DFA54496}" destId="{0B321D20-C0E7-4363-98EE-E101AEBDDC12}" srcOrd="0" destOrd="0" presId="urn:microsoft.com/office/officeart/2008/layout/RadialCluster"/>
    <dgm:cxn modelId="{E89CF865-2E32-46B2-8F9E-5D87DC686E27}" type="presOf" srcId="{427DE574-48F8-49B1-87B7-E1ADB75D0D20}" destId="{92C0D299-47F9-42B3-A59A-D7678C297789}" srcOrd="0" destOrd="0" presId="urn:microsoft.com/office/officeart/2008/layout/RadialCluster"/>
    <dgm:cxn modelId="{07C5897E-70C4-4615-A8D5-ED62C62704D8}" type="presOf" srcId="{10897F50-9DB7-4DC6-8DF9-74C7D2D736DF}" destId="{88B39F13-8553-4122-89CC-4561B1349672}" srcOrd="0" destOrd="0" presId="urn:microsoft.com/office/officeart/2008/layout/RadialCluster"/>
    <dgm:cxn modelId="{9B0A51C3-FC29-4C32-A0DB-A8BF7522C446}" srcId="{CD0A8B28-8B32-4DB9-923B-B1B0DA613F92}" destId="{6818E75E-8598-4800-84BC-61F4D2B40716}" srcOrd="3" destOrd="0" parTransId="{677F8B72-8B73-4FC2-B585-8B8CBE56ADB2}" sibTransId="{AB288597-4604-46F2-B2C8-712E1F873FBC}"/>
    <dgm:cxn modelId="{28B10B03-3EB2-45C8-B099-211D4D6C6A72}" srcId="{CD0A8B28-8B32-4DB9-923B-B1B0DA613F92}" destId="{5CB4CA00-A1EB-4841-A518-5B1805D2CB68}" srcOrd="6" destOrd="0" parTransId="{78D64643-342B-48BE-85DF-1B5D6A2102C7}" sibTransId="{483FAC97-FEC2-40E1-98BF-03BAF0286B50}"/>
    <dgm:cxn modelId="{20DB0F63-1345-433B-A319-6D9B209D4BA0}" type="presOf" srcId="{7D9C7A8A-2DB4-450E-AB5C-92EE4DC9FE59}" destId="{A516234D-8B2B-4115-9544-4C4B802E337D}" srcOrd="0" destOrd="0" presId="urn:microsoft.com/office/officeart/2008/layout/RadialCluster"/>
    <dgm:cxn modelId="{5788BF1B-0967-45EA-97C5-CCD0D89E861D}" srcId="{CD0A8B28-8B32-4DB9-923B-B1B0DA613F92}" destId="{A8C08100-1EA1-46BA-8069-2ACC42A59BD6}" srcOrd="1" destOrd="0" parTransId="{B5B2F1C5-F4F4-4492-B192-9DF9BDECE308}" sibTransId="{5AD35309-039C-47F6-936D-725D0EF76C0B}"/>
    <dgm:cxn modelId="{9C79FCC6-A81F-471B-A304-C7B0D9206BF5}" type="presOf" srcId="{CD0A8B28-8B32-4DB9-923B-B1B0DA613F92}" destId="{93D55A11-74E7-45EB-85BF-3D41E0BF506A}" srcOrd="0" destOrd="0" presId="urn:microsoft.com/office/officeart/2008/layout/RadialCluster"/>
    <dgm:cxn modelId="{E9BAEF48-F700-4FAE-A7C6-B22D5E140851}" srcId="{B9BE45F5-B5E9-4B56-898F-5E446DABD068}" destId="{CD0A8B28-8B32-4DB9-923B-B1B0DA613F92}" srcOrd="0" destOrd="0" parTransId="{D58C0A47-CAF4-4CC0-904E-11406D33CECF}" sibTransId="{1BF5C006-7E3B-4D8A-A7E2-EC505F59544B}"/>
    <dgm:cxn modelId="{E598A9AA-BFF3-4B57-8151-453F71AF373F}" type="presParOf" srcId="{6D57715F-CCFD-4B1A-B2AF-00B1DC7FA730}" destId="{1632B86F-2226-43D0-ACE4-5F6008F28826}" srcOrd="0" destOrd="0" presId="urn:microsoft.com/office/officeart/2008/layout/RadialCluster"/>
    <dgm:cxn modelId="{26619215-68BE-4EB0-A6FA-FC8A344D9168}" type="presParOf" srcId="{1632B86F-2226-43D0-ACE4-5F6008F28826}" destId="{93D55A11-74E7-45EB-85BF-3D41E0BF506A}" srcOrd="0" destOrd="0" presId="urn:microsoft.com/office/officeart/2008/layout/RadialCluster"/>
    <dgm:cxn modelId="{436BF216-2555-407E-A328-6E39FF066ACE}" type="presParOf" srcId="{1632B86F-2226-43D0-ACE4-5F6008F28826}" destId="{A516234D-8B2B-4115-9544-4C4B802E337D}" srcOrd="1" destOrd="0" presId="urn:microsoft.com/office/officeart/2008/layout/RadialCluster"/>
    <dgm:cxn modelId="{41B1D55C-569C-45CC-A24C-E9805B6F6ECA}" type="presParOf" srcId="{1632B86F-2226-43D0-ACE4-5F6008F28826}" destId="{D99246D7-CA62-41CC-8C77-4B77E47000FF}" srcOrd="2" destOrd="0" presId="urn:microsoft.com/office/officeart/2008/layout/RadialCluster"/>
    <dgm:cxn modelId="{1D75CF2D-F563-4B5B-B5F8-35B96E5E820B}" type="presParOf" srcId="{1632B86F-2226-43D0-ACE4-5F6008F28826}" destId="{DF025962-CD82-4096-B643-D25E38D44B4B}" srcOrd="3" destOrd="0" presId="urn:microsoft.com/office/officeart/2008/layout/RadialCluster"/>
    <dgm:cxn modelId="{6575AE33-5223-48DE-A770-703F717F97AD}" type="presParOf" srcId="{1632B86F-2226-43D0-ACE4-5F6008F28826}" destId="{6A928B80-D097-49FC-8C3B-E97305FC5305}" srcOrd="4" destOrd="0" presId="urn:microsoft.com/office/officeart/2008/layout/RadialCluster"/>
    <dgm:cxn modelId="{316918BC-91E8-41FA-97CF-AB65CB341D6B}" type="presParOf" srcId="{1632B86F-2226-43D0-ACE4-5F6008F28826}" destId="{00FA514D-9104-4D1E-8CF2-A3A45D596637}" srcOrd="5" destOrd="0" presId="urn:microsoft.com/office/officeart/2008/layout/RadialCluster"/>
    <dgm:cxn modelId="{E9D0BE56-B14F-4CBE-9EF2-AB4A820585EC}" type="presParOf" srcId="{1632B86F-2226-43D0-ACE4-5F6008F28826}" destId="{F068791C-F0F2-476E-9E5D-F1B05CA9ADE6}" srcOrd="6" destOrd="0" presId="urn:microsoft.com/office/officeart/2008/layout/RadialCluster"/>
    <dgm:cxn modelId="{FDBB9031-3EEB-4317-B307-FF4F0CCA7A4E}" type="presParOf" srcId="{1632B86F-2226-43D0-ACE4-5F6008F28826}" destId="{01F72502-F5EE-4CED-88BD-F322BE68C27C}" srcOrd="7" destOrd="0" presId="urn:microsoft.com/office/officeart/2008/layout/RadialCluster"/>
    <dgm:cxn modelId="{DAE6D957-5AE7-45B4-B56B-C629DEF6030A}" type="presParOf" srcId="{1632B86F-2226-43D0-ACE4-5F6008F28826}" destId="{79A75CBE-696A-4913-A672-CF44AE7744E1}" srcOrd="8" destOrd="0" presId="urn:microsoft.com/office/officeart/2008/layout/RadialCluster"/>
    <dgm:cxn modelId="{65442145-AF73-49EB-82A4-2AAE945A47E4}" type="presParOf" srcId="{1632B86F-2226-43D0-ACE4-5F6008F28826}" destId="{88B39F13-8553-4122-89CC-4561B1349672}" srcOrd="9" destOrd="0" presId="urn:microsoft.com/office/officeart/2008/layout/RadialCluster"/>
    <dgm:cxn modelId="{D9DB5462-A6D4-4CEF-BCF2-780A2396F16D}" type="presParOf" srcId="{1632B86F-2226-43D0-ACE4-5F6008F28826}" destId="{92C0D299-47F9-42B3-A59A-D7678C297789}" srcOrd="10" destOrd="0" presId="urn:microsoft.com/office/officeart/2008/layout/RadialCluster"/>
    <dgm:cxn modelId="{A8012706-75A4-40FB-BE8D-59647EE0226F}" type="presParOf" srcId="{1632B86F-2226-43D0-ACE4-5F6008F28826}" destId="{0B321D20-C0E7-4363-98EE-E101AEBDDC12}" srcOrd="11" destOrd="0" presId="urn:microsoft.com/office/officeart/2008/layout/RadialCluster"/>
    <dgm:cxn modelId="{DF5A437C-6E12-49DF-B401-7D359A4397DB}" type="presParOf" srcId="{1632B86F-2226-43D0-ACE4-5F6008F28826}" destId="{266F56AD-7DF4-4AB5-BAAC-5F72918D8188}" srcOrd="12" destOrd="0" presId="urn:microsoft.com/office/officeart/2008/layout/RadialCluster"/>
    <dgm:cxn modelId="{82D6E69B-C0A8-4D19-B488-7DF48A5629E8}" type="presParOf" srcId="{1632B86F-2226-43D0-ACE4-5F6008F28826}" destId="{24D5D3E2-222A-4B58-B3AC-78F42B06D574}" srcOrd="13" destOrd="0" presId="urn:microsoft.com/office/officeart/2008/layout/RadialCluster"/>
    <dgm:cxn modelId="{65D94291-24B7-4E82-87E4-5034E4470256}" type="presParOf" srcId="{1632B86F-2226-43D0-ACE4-5F6008F28826}" destId="{8BFD1B19-773D-454E-8B6D-130EC3ECBCC4}" srcOrd="14" destOrd="0" presId="urn:microsoft.com/office/officeart/2008/layout/RadialCluster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52C13-F158-4F93-90C8-06340BE5F16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A50E82-B933-4793-9724-2E6BFA20A288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2800" dirty="0" smtClean="0">
              <a:latin typeface="+mj-lt"/>
            </a:rPr>
            <a:t>Dipartimento di Scienze della Terra</a:t>
          </a:r>
          <a:endParaRPr lang="it-IT" sz="2800" dirty="0">
            <a:latin typeface="+mj-lt"/>
          </a:endParaRPr>
        </a:p>
      </dgm:t>
    </dgm:pt>
    <dgm:pt modelId="{D1AEA134-0B27-4503-81E4-38F01CCF4B69}" type="parTrans" cxnId="{652160D9-7369-4958-BF9B-D577CD2A53F4}">
      <dgm:prSet/>
      <dgm:spPr/>
      <dgm:t>
        <a:bodyPr/>
        <a:lstStyle/>
        <a:p>
          <a:endParaRPr lang="it-IT"/>
        </a:p>
      </dgm:t>
    </dgm:pt>
    <dgm:pt modelId="{843F6170-855F-476C-87C5-CA9A2DE476CE}" type="sibTrans" cxnId="{652160D9-7369-4958-BF9B-D577CD2A53F4}">
      <dgm:prSet/>
      <dgm:spPr/>
      <dgm:t>
        <a:bodyPr/>
        <a:lstStyle/>
        <a:p>
          <a:endParaRPr lang="it-IT"/>
        </a:p>
      </dgm:t>
    </dgm:pt>
    <dgm:pt modelId="{46907510-7269-48D2-A2FF-8AF26AC2C02B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2400" dirty="0" smtClean="0">
              <a:latin typeface="+mj-lt"/>
            </a:rPr>
            <a:t>Sezione Scienze della Terra</a:t>
          </a:r>
          <a:endParaRPr lang="it-IT" sz="2400" dirty="0">
            <a:latin typeface="+mj-lt"/>
          </a:endParaRPr>
        </a:p>
      </dgm:t>
    </dgm:pt>
    <dgm:pt modelId="{80460F66-01EC-46D4-9EB7-9DA6FF4F2489}" type="parTrans" cxnId="{5EF3FFAC-0688-464D-A34D-6ABB4C38A357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FC0A01A9-852E-4350-BA06-EFD7900500B5}" type="sibTrans" cxnId="{5EF3FFAC-0688-464D-A34D-6ABB4C38A357}">
      <dgm:prSet/>
      <dgm:spPr/>
      <dgm:t>
        <a:bodyPr/>
        <a:lstStyle/>
        <a:p>
          <a:endParaRPr lang="it-IT"/>
        </a:p>
      </dgm:t>
    </dgm:pt>
    <dgm:pt modelId="{5C98EADC-AF9D-4946-9357-A72B67F07EE1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 smtClean="0">
              <a:latin typeface="+mj-lt"/>
            </a:rPr>
            <a:t>Classificazione dei minerali. Le pietre ornamentali e le gemme</a:t>
          </a:r>
          <a:r>
            <a:rPr lang="it-IT" sz="1600" dirty="0" smtClean="0">
              <a:latin typeface="Adobe Caslon Pro Bold" panose="0205070206050A020403" pitchFamily="18" charset="0"/>
            </a:rPr>
            <a:t> </a:t>
          </a:r>
          <a:endParaRPr lang="it-IT" sz="1600" dirty="0">
            <a:latin typeface="Adobe Caslon Pro Bold" panose="0205070206050A020403" pitchFamily="18" charset="0"/>
          </a:endParaRPr>
        </a:p>
      </dgm:t>
    </dgm:pt>
    <dgm:pt modelId="{6A6A9FAA-7955-4068-8BC7-7273168693AC}" type="parTrans" cxnId="{49D50C08-CB31-487F-BAA8-F1C9ADE9F338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A56E12A5-26A5-4511-A769-0E6666BD572D}" type="sibTrans" cxnId="{49D50C08-CB31-487F-BAA8-F1C9ADE9F338}">
      <dgm:prSet/>
      <dgm:spPr/>
      <dgm:t>
        <a:bodyPr/>
        <a:lstStyle/>
        <a:p>
          <a:endParaRPr lang="it-IT"/>
        </a:p>
      </dgm:t>
    </dgm:pt>
    <dgm:pt modelId="{2DA73975-F350-4EE6-A422-1E212DFBD080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 smtClean="0">
              <a:latin typeface="+mj-lt"/>
            </a:rPr>
            <a:t>Alla scoperta delle discipline geologiche</a:t>
          </a:r>
          <a:endParaRPr lang="it-IT" sz="1600" dirty="0">
            <a:latin typeface="+mj-lt"/>
          </a:endParaRPr>
        </a:p>
      </dgm:t>
    </dgm:pt>
    <dgm:pt modelId="{BCE8F6BE-3F8F-4B22-8344-79E5F81537BD}" type="parTrans" cxnId="{C9523C94-6C57-485F-B28D-AFB3E566DF48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A021CC07-DC64-42FD-AC1C-A86FDEF3F453}" type="sibTrans" cxnId="{C9523C94-6C57-485F-B28D-AFB3E566DF48}">
      <dgm:prSet/>
      <dgm:spPr/>
      <dgm:t>
        <a:bodyPr/>
        <a:lstStyle/>
        <a:p>
          <a:endParaRPr lang="it-IT"/>
        </a:p>
      </dgm:t>
    </dgm:pt>
    <dgm:pt modelId="{67F794C6-4D18-493E-8564-D999A9D0BBBA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2400" dirty="0" smtClean="0">
              <a:latin typeface="+mj-lt"/>
            </a:rPr>
            <a:t>Sezione Ecologia</a:t>
          </a:r>
          <a:endParaRPr lang="it-IT" sz="2400" dirty="0">
            <a:latin typeface="+mj-lt"/>
          </a:endParaRPr>
        </a:p>
      </dgm:t>
    </dgm:pt>
    <dgm:pt modelId="{E8A037BC-FB90-49C4-BB9C-5E0BA8EA8D06}" type="parTrans" cxnId="{61C520C5-0EB0-4ECC-A4FE-C63E35A8A845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29334E5A-4C48-4462-A647-336CD6364491}" type="sibTrans" cxnId="{61C520C5-0EB0-4ECC-A4FE-C63E35A8A845}">
      <dgm:prSet/>
      <dgm:spPr/>
      <dgm:t>
        <a:bodyPr/>
        <a:lstStyle/>
        <a:p>
          <a:endParaRPr lang="it-IT"/>
        </a:p>
      </dgm:t>
    </dgm:pt>
    <dgm:pt modelId="{D3D61A21-DF67-4906-A871-D82BE3605CA5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b="0" i="0" dirty="0" smtClean="0">
              <a:latin typeface="+mj-lt"/>
            </a:rPr>
            <a:t>La gestione sostenibile delle risorse naturali</a:t>
          </a:r>
          <a:endParaRPr lang="it-IT" sz="1600" b="0" dirty="0">
            <a:latin typeface="+mj-lt"/>
          </a:endParaRPr>
        </a:p>
      </dgm:t>
    </dgm:pt>
    <dgm:pt modelId="{9D441034-C36F-43FE-B8D4-7AB1F6AC1D90}" type="parTrans" cxnId="{6BAFE5FA-68FE-4FF1-B224-5EFBDA2F6F95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6C84A02F-3982-44AC-807A-D063856F6741}" type="sibTrans" cxnId="{6BAFE5FA-68FE-4FF1-B224-5EFBDA2F6F95}">
      <dgm:prSet/>
      <dgm:spPr/>
      <dgm:t>
        <a:bodyPr/>
        <a:lstStyle/>
        <a:p>
          <a:endParaRPr lang="it-IT"/>
        </a:p>
      </dgm:t>
    </dgm:pt>
    <dgm:pt modelId="{794EA54B-7EC6-4138-9B70-21EF59FB854A}">
      <dgm:prSet custT="1"/>
      <dgm:spPr>
        <a:solidFill>
          <a:schemeClr val="accent1"/>
        </a:solidFill>
      </dgm:spPr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+mj-lt"/>
            </a:rPr>
            <a:t>Il microcosmo delle rocce oceaniche</a:t>
          </a:r>
          <a:endParaRPr lang="it-IT" sz="1600" dirty="0">
            <a:solidFill>
              <a:schemeClr val="bg1"/>
            </a:solidFill>
            <a:latin typeface="+mj-lt"/>
          </a:endParaRPr>
        </a:p>
      </dgm:t>
    </dgm:pt>
    <dgm:pt modelId="{DB8825A7-4EA6-4F1F-BD51-5156F07F1B91}" type="parTrans" cxnId="{B9FCA472-E465-44F6-8E5D-233402A84E8A}">
      <dgm:prSet/>
      <dgm:spPr/>
      <dgm:t>
        <a:bodyPr/>
        <a:lstStyle/>
        <a:p>
          <a:endParaRPr lang="it-IT"/>
        </a:p>
      </dgm:t>
    </dgm:pt>
    <dgm:pt modelId="{A1402ABD-0724-4A8D-9D7A-3770B6C002F1}" type="sibTrans" cxnId="{B9FCA472-E465-44F6-8E5D-233402A84E8A}">
      <dgm:prSet/>
      <dgm:spPr/>
      <dgm:t>
        <a:bodyPr/>
        <a:lstStyle/>
        <a:p>
          <a:endParaRPr lang="it-IT"/>
        </a:p>
      </dgm:t>
    </dgm:pt>
    <dgm:pt modelId="{028A1CC0-52C2-41A0-AF69-218C4F0A887B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600" dirty="0" smtClean="0">
              <a:latin typeface="+mj-lt"/>
            </a:rPr>
            <a:t>Esplorando il sottosuolo</a:t>
          </a:r>
          <a:endParaRPr lang="it-IT" sz="1600" dirty="0">
            <a:latin typeface="+mj-lt"/>
          </a:endParaRPr>
        </a:p>
      </dgm:t>
    </dgm:pt>
    <dgm:pt modelId="{7A912AFC-1B2E-40E9-BC8C-C397965697E7}" type="parTrans" cxnId="{912B1625-3B35-4ED4-8C4D-36132FAB332F}">
      <dgm:prSet/>
      <dgm:spPr/>
      <dgm:t>
        <a:bodyPr/>
        <a:lstStyle/>
        <a:p>
          <a:endParaRPr lang="it-IT"/>
        </a:p>
      </dgm:t>
    </dgm:pt>
    <dgm:pt modelId="{C79F8494-03C1-42A8-B71D-9E6D68B9E971}" type="sibTrans" cxnId="{912B1625-3B35-4ED4-8C4D-36132FAB332F}">
      <dgm:prSet/>
      <dgm:spPr/>
      <dgm:t>
        <a:bodyPr/>
        <a:lstStyle/>
        <a:p>
          <a:endParaRPr lang="it-IT"/>
        </a:p>
      </dgm:t>
    </dgm:pt>
    <dgm:pt modelId="{12E82964-BC45-4AF2-9EC0-7DCFCE75DDF5}" type="pres">
      <dgm:prSet presAssocID="{28352C13-F158-4F93-90C8-06340BE5F1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D424A7-71B7-4772-B635-83CDF4AFAD15}" type="pres">
      <dgm:prSet presAssocID="{AEA50E82-B933-4793-9724-2E6BFA20A288}" presName="root1" presStyleCnt="0"/>
      <dgm:spPr/>
    </dgm:pt>
    <dgm:pt modelId="{53D69001-32AA-4E00-96EC-7D16FFDB6954}" type="pres">
      <dgm:prSet presAssocID="{AEA50E82-B933-4793-9724-2E6BFA20A288}" presName="LevelOneTextNode" presStyleLbl="node0" presStyleIdx="0" presStyleCnt="3" custScaleX="38619" custScaleY="52360" custLinFactNeighborX="2114" custLinFactNeighborY="148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D558C05-4A93-4BB9-8C20-C10765C0CF2A}" type="pres">
      <dgm:prSet presAssocID="{AEA50E82-B933-4793-9724-2E6BFA20A288}" presName="level2hierChild" presStyleCnt="0"/>
      <dgm:spPr/>
    </dgm:pt>
    <dgm:pt modelId="{FB827553-E5F0-4CAE-A11D-BAF41E1F12A7}" type="pres">
      <dgm:prSet presAssocID="{80460F66-01EC-46D4-9EB7-9DA6FF4F2489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DB3E836C-5051-43A7-9866-2B890E3F151F}" type="pres">
      <dgm:prSet presAssocID="{80460F66-01EC-46D4-9EB7-9DA6FF4F2489}" presName="connTx" presStyleLbl="parChTrans1D2" presStyleIdx="0" presStyleCnt="2"/>
      <dgm:spPr/>
      <dgm:t>
        <a:bodyPr/>
        <a:lstStyle/>
        <a:p>
          <a:endParaRPr lang="it-IT"/>
        </a:p>
      </dgm:t>
    </dgm:pt>
    <dgm:pt modelId="{02175BEF-454A-4DAA-8E6F-23109BE21901}" type="pres">
      <dgm:prSet presAssocID="{46907510-7269-48D2-A2FF-8AF26AC2C02B}" presName="root2" presStyleCnt="0"/>
      <dgm:spPr/>
    </dgm:pt>
    <dgm:pt modelId="{889A81F8-E6A8-4CAB-B761-9B36AC044D04}" type="pres">
      <dgm:prSet presAssocID="{46907510-7269-48D2-A2FF-8AF26AC2C02B}" presName="LevelTwoTextNode" presStyleLbl="node2" presStyleIdx="0" presStyleCnt="2" custScaleX="42972" custScaleY="38039" custLinFactNeighborX="-27543" custLinFactNeighborY="3549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66FE49-8B7B-4378-9B57-F3D4B621E1E3}" type="pres">
      <dgm:prSet presAssocID="{46907510-7269-48D2-A2FF-8AF26AC2C02B}" presName="level3hierChild" presStyleCnt="0"/>
      <dgm:spPr/>
    </dgm:pt>
    <dgm:pt modelId="{AC02AADA-CA4C-455F-9B00-5BB7D1791D86}" type="pres">
      <dgm:prSet presAssocID="{6A6A9FAA-7955-4068-8BC7-7273168693AC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9D8C31B3-BB71-4B9F-9908-579632A90BFF}" type="pres">
      <dgm:prSet presAssocID="{6A6A9FAA-7955-4068-8BC7-7273168693AC}" presName="connTx" presStyleLbl="parChTrans1D3" presStyleIdx="0" presStyleCnt="3"/>
      <dgm:spPr/>
      <dgm:t>
        <a:bodyPr/>
        <a:lstStyle/>
        <a:p>
          <a:endParaRPr lang="it-IT"/>
        </a:p>
      </dgm:t>
    </dgm:pt>
    <dgm:pt modelId="{86C6F649-1E7E-4F2E-8430-D46AD9B6B9A8}" type="pres">
      <dgm:prSet presAssocID="{5C98EADC-AF9D-4946-9357-A72B67F07EE1}" presName="root2" presStyleCnt="0"/>
      <dgm:spPr/>
    </dgm:pt>
    <dgm:pt modelId="{108BD897-0315-4297-B2D7-7A36F497151A}" type="pres">
      <dgm:prSet presAssocID="{5C98EADC-AF9D-4946-9357-A72B67F07EE1}" presName="LevelTwoTextNode" presStyleLbl="node3" presStyleIdx="0" presStyleCnt="3" custScaleX="31531" custScaleY="38855" custLinFactNeighborX="-33121" custLinFactNeighborY="4313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7CBE58-88F5-456C-99AC-DBF3E6BA7D77}" type="pres">
      <dgm:prSet presAssocID="{5C98EADC-AF9D-4946-9357-A72B67F07EE1}" presName="level3hierChild" presStyleCnt="0"/>
      <dgm:spPr/>
    </dgm:pt>
    <dgm:pt modelId="{FB6E615C-A4A3-43D1-92ED-E96FDA4AD9B1}" type="pres">
      <dgm:prSet presAssocID="{BCE8F6BE-3F8F-4B22-8344-79E5F81537BD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18F07AC6-6367-474D-ABA8-14E9A1E920B9}" type="pres">
      <dgm:prSet presAssocID="{BCE8F6BE-3F8F-4B22-8344-79E5F81537BD}" presName="connTx" presStyleLbl="parChTrans1D3" presStyleIdx="1" presStyleCnt="3"/>
      <dgm:spPr/>
      <dgm:t>
        <a:bodyPr/>
        <a:lstStyle/>
        <a:p>
          <a:endParaRPr lang="it-IT"/>
        </a:p>
      </dgm:t>
    </dgm:pt>
    <dgm:pt modelId="{613EE386-B5B9-4C54-B582-2550431B1A50}" type="pres">
      <dgm:prSet presAssocID="{2DA73975-F350-4EE6-A422-1E212DFBD080}" presName="root2" presStyleCnt="0"/>
      <dgm:spPr/>
    </dgm:pt>
    <dgm:pt modelId="{A46F62A3-F553-4F37-A28A-87947EDDBE38}" type="pres">
      <dgm:prSet presAssocID="{2DA73975-F350-4EE6-A422-1E212DFBD080}" presName="LevelTwoTextNode" presStyleLbl="node3" presStyleIdx="1" presStyleCnt="3" custScaleX="24664" custScaleY="35826" custLinFactNeighborX="-45562" custLinFactNeighborY="413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33B848B-36AC-4E4A-BC14-A54476A66A9E}" type="pres">
      <dgm:prSet presAssocID="{2DA73975-F350-4EE6-A422-1E212DFBD080}" presName="level3hierChild" presStyleCnt="0"/>
      <dgm:spPr/>
    </dgm:pt>
    <dgm:pt modelId="{1DBC2D3B-3F33-4815-9929-CAAB2995038D}" type="pres">
      <dgm:prSet presAssocID="{E8A037BC-FB90-49C4-BB9C-5E0BA8EA8D06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E0A414F2-DF92-49F1-9A67-CD3EB76A3965}" type="pres">
      <dgm:prSet presAssocID="{E8A037BC-FB90-49C4-BB9C-5E0BA8EA8D06}" presName="connTx" presStyleLbl="parChTrans1D2" presStyleIdx="1" presStyleCnt="2"/>
      <dgm:spPr/>
      <dgm:t>
        <a:bodyPr/>
        <a:lstStyle/>
        <a:p>
          <a:endParaRPr lang="it-IT"/>
        </a:p>
      </dgm:t>
    </dgm:pt>
    <dgm:pt modelId="{3617F056-A9D9-4294-A364-D1742C00AA17}" type="pres">
      <dgm:prSet presAssocID="{67F794C6-4D18-493E-8564-D999A9D0BBBA}" presName="root2" presStyleCnt="0"/>
      <dgm:spPr/>
    </dgm:pt>
    <dgm:pt modelId="{EC03A607-1DC7-44CB-A8E2-09F3208D4753}" type="pres">
      <dgm:prSet presAssocID="{67F794C6-4D18-493E-8564-D999A9D0BBBA}" presName="LevelTwoTextNode" presStyleLbl="node2" presStyleIdx="1" presStyleCnt="2" custScaleX="27357" custScaleY="36839" custLinFactNeighborX="-28057" custLinFactNeighborY="5538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9DE3F9D-FEFB-4BCE-8174-8313938BFF85}" type="pres">
      <dgm:prSet presAssocID="{67F794C6-4D18-493E-8564-D999A9D0BBBA}" presName="level3hierChild" presStyleCnt="0"/>
      <dgm:spPr/>
    </dgm:pt>
    <dgm:pt modelId="{5D84F102-1576-44FC-8991-940B3EBEA7F2}" type="pres">
      <dgm:prSet presAssocID="{9D441034-C36F-43FE-B8D4-7AB1F6AC1D90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9F2EAC2B-5F0F-494B-96F7-5D64A5739E48}" type="pres">
      <dgm:prSet presAssocID="{9D441034-C36F-43FE-B8D4-7AB1F6AC1D90}" presName="connTx" presStyleLbl="parChTrans1D3" presStyleIdx="2" presStyleCnt="3"/>
      <dgm:spPr/>
      <dgm:t>
        <a:bodyPr/>
        <a:lstStyle/>
        <a:p>
          <a:endParaRPr lang="it-IT"/>
        </a:p>
      </dgm:t>
    </dgm:pt>
    <dgm:pt modelId="{37A8451F-5A86-4DB9-9806-D66A8889BB40}" type="pres">
      <dgm:prSet presAssocID="{D3D61A21-DF67-4906-A871-D82BE3605CA5}" presName="root2" presStyleCnt="0"/>
      <dgm:spPr/>
    </dgm:pt>
    <dgm:pt modelId="{F17C3206-F6DF-4F2B-87A0-D8515C2F9EA0}" type="pres">
      <dgm:prSet presAssocID="{D3D61A21-DF67-4906-A871-D82BE3605CA5}" presName="LevelTwoTextNode" presStyleLbl="node3" presStyleIdx="2" presStyleCnt="3" custScaleX="31246" custScaleY="34732" custLinFactNeighborX="-47943" custLinFactNeighborY="5565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5F7E1B6-1CC0-4BDA-B20E-F3016AB5678E}" type="pres">
      <dgm:prSet presAssocID="{D3D61A21-DF67-4906-A871-D82BE3605CA5}" presName="level3hierChild" presStyleCnt="0"/>
      <dgm:spPr/>
    </dgm:pt>
    <dgm:pt modelId="{3B6B74BF-CCBE-4E7B-9BAB-46F53FECAA9C}" type="pres">
      <dgm:prSet presAssocID="{794EA54B-7EC6-4138-9B70-21EF59FB854A}" presName="root1" presStyleCnt="0"/>
      <dgm:spPr/>
    </dgm:pt>
    <dgm:pt modelId="{382E08BC-67A5-4E5D-8436-D8C68312C310}" type="pres">
      <dgm:prSet presAssocID="{794EA54B-7EC6-4138-9B70-21EF59FB854A}" presName="LevelOneTextNode" presStyleLbl="node0" presStyleIdx="1" presStyleCnt="3" custScaleX="23771" custScaleY="31148" custLinFactX="13761" custLinFactY="-1760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AFA1954-FD5D-48FD-B20D-C8D5424C4779}" type="pres">
      <dgm:prSet presAssocID="{794EA54B-7EC6-4138-9B70-21EF59FB854A}" presName="level2hierChild" presStyleCnt="0"/>
      <dgm:spPr/>
    </dgm:pt>
    <dgm:pt modelId="{A07F0FD7-5077-47DD-8BD1-4083BE8EE425}" type="pres">
      <dgm:prSet presAssocID="{028A1CC0-52C2-41A0-AF69-218C4F0A887B}" presName="root1" presStyleCnt="0"/>
      <dgm:spPr/>
    </dgm:pt>
    <dgm:pt modelId="{48BC6B51-D3F8-41C0-B814-2F72B2A4E03F}" type="pres">
      <dgm:prSet presAssocID="{028A1CC0-52C2-41A0-AF69-218C4F0A887B}" presName="LevelOneTextNode" presStyleLbl="node0" presStyleIdx="2" presStyleCnt="3" custAng="0" custScaleX="26221" custScaleY="34172" custLinFactY="-57080" custLinFactNeighborX="76789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7ADD4C0-BE41-43A3-B500-6218CD4CAE67}" type="pres">
      <dgm:prSet presAssocID="{028A1CC0-52C2-41A0-AF69-218C4F0A887B}" presName="level2hierChild" presStyleCnt="0"/>
      <dgm:spPr/>
    </dgm:pt>
  </dgm:ptLst>
  <dgm:cxnLst>
    <dgm:cxn modelId="{3C425AC6-61ED-4183-99F9-65FB83DB35F1}" type="presOf" srcId="{D3D61A21-DF67-4906-A871-D82BE3605CA5}" destId="{F17C3206-F6DF-4F2B-87A0-D8515C2F9EA0}" srcOrd="0" destOrd="0" presId="urn:microsoft.com/office/officeart/2005/8/layout/hierarchy2"/>
    <dgm:cxn modelId="{1B8C403F-8E2C-4D66-81A2-E493BD1A7846}" type="presOf" srcId="{46907510-7269-48D2-A2FF-8AF26AC2C02B}" destId="{889A81F8-E6A8-4CAB-B761-9B36AC044D04}" srcOrd="0" destOrd="0" presId="urn:microsoft.com/office/officeart/2005/8/layout/hierarchy2"/>
    <dgm:cxn modelId="{53029BC4-D8EA-4D04-A584-FC2CB6D8F868}" type="presOf" srcId="{AEA50E82-B933-4793-9724-2E6BFA20A288}" destId="{53D69001-32AA-4E00-96EC-7D16FFDB6954}" srcOrd="0" destOrd="0" presId="urn:microsoft.com/office/officeart/2005/8/layout/hierarchy2"/>
    <dgm:cxn modelId="{61C520C5-0EB0-4ECC-A4FE-C63E35A8A845}" srcId="{AEA50E82-B933-4793-9724-2E6BFA20A288}" destId="{67F794C6-4D18-493E-8564-D999A9D0BBBA}" srcOrd="1" destOrd="0" parTransId="{E8A037BC-FB90-49C4-BB9C-5E0BA8EA8D06}" sibTransId="{29334E5A-4C48-4462-A647-336CD6364491}"/>
    <dgm:cxn modelId="{C10FC701-E2CF-421E-AF14-BB6B09EC7149}" type="presOf" srcId="{BCE8F6BE-3F8F-4B22-8344-79E5F81537BD}" destId="{18F07AC6-6367-474D-ABA8-14E9A1E920B9}" srcOrd="1" destOrd="0" presId="urn:microsoft.com/office/officeart/2005/8/layout/hierarchy2"/>
    <dgm:cxn modelId="{13EA4B65-5B1B-48F8-8DDF-8AC2FA3B618F}" type="presOf" srcId="{9D441034-C36F-43FE-B8D4-7AB1F6AC1D90}" destId="{9F2EAC2B-5F0F-494B-96F7-5D64A5739E48}" srcOrd="1" destOrd="0" presId="urn:microsoft.com/office/officeart/2005/8/layout/hierarchy2"/>
    <dgm:cxn modelId="{CC583301-C577-439B-9DFB-2F774549EE39}" type="presOf" srcId="{E8A037BC-FB90-49C4-BB9C-5E0BA8EA8D06}" destId="{1DBC2D3B-3F33-4815-9929-CAAB2995038D}" srcOrd="0" destOrd="0" presId="urn:microsoft.com/office/officeart/2005/8/layout/hierarchy2"/>
    <dgm:cxn modelId="{5EF3FFAC-0688-464D-A34D-6ABB4C38A357}" srcId="{AEA50E82-B933-4793-9724-2E6BFA20A288}" destId="{46907510-7269-48D2-A2FF-8AF26AC2C02B}" srcOrd="0" destOrd="0" parTransId="{80460F66-01EC-46D4-9EB7-9DA6FF4F2489}" sibTransId="{FC0A01A9-852E-4350-BA06-EFD7900500B5}"/>
    <dgm:cxn modelId="{51BB7A8B-B00D-422D-8651-195B97956470}" type="presOf" srcId="{67F794C6-4D18-493E-8564-D999A9D0BBBA}" destId="{EC03A607-1DC7-44CB-A8E2-09F3208D4753}" srcOrd="0" destOrd="0" presId="urn:microsoft.com/office/officeart/2005/8/layout/hierarchy2"/>
    <dgm:cxn modelId="{257F5506-21DA-4065-97E0-7F5F29552A55}" type="presOf" srcId="{9D441034-C36F-43FE-B8D4-7AB1F6AC1D90}" destId="{5D84F102-1576-44FC-8991-940B3EBEA7F2}" srcOrd="0" destOrd="0" presId="urn:microsoft.com/office/officeart/2005/8/layout/hierarchy2"/>
    <dgm:cxn modelId="{49D50C08-CB31-487F-BAA8-F1C9ADE9F338}" srcId="{46907510-7269-48D2-A2FF-8AF26AC2C02B}" destId="{5C98EADC-AF9D-4946-9357-A72B67F07EE1}" srcOrd="0" destOrd="0" parTransId="{6A6A9FAA-7955-4068-8BC7-7273168693AC}" sibTransId="{A56E12A5-26A5-4511-A769-0E6666BD572D}"/>
    <dgm:cxn modelId="{C9523C94-6C57-485F-B28D-AFB3E566DF48}" srcId="{46907510-7269-48D2-A2FF-8AF26AC2C02B}" destId="{2DA73975-F350-4EE6-A422-1E212DFBD080}" srcOrd="1" destOrd="0" parTransId="{BCE8F6BE-3F8F-4B22-8344-79E5F81537BD}" sibTransId="{A021CC07-DC64-42FD-AC1C-A86FDEF3F453}"/>
    <dgm:cxn modelId="{BBC6822C-8AFF-415D-B27B-F13F7C4F34A1}" type="presOf" srcId="{2DA73975-F350-4EE6-A422-1E212DFBD080}" destId="{A46F62A3-F553-4F37-A28A-87947EDDBE38}" srcOrd="0" destOrd="0" presId="urn:microsoft.com/office/officeart/2005/8/layout/hierarchy2"/>
    <dgm:cxn modelId="{84500D0E-2A44-4DF8-A0A3-9AD3C008552B}" type="presOf" srcId="{794EA54B-7EC6-4138-9B70-21EF59FB854A}" destId="{382E08BC-67A5-4E5D-8436-D8C68312C310}" srcOrd="0" destOrd="0" presId="urn:microsoft.com/office/officeart/2005/8/layout/hierarchy2"/>
    <dgm:cxn modelId="{302FF7E3-6A52-4929-802E-52912799D306}" type="presOf" srcId="{28352C13-F158-4F93-90C8-06340BE5F16A}" destId="{12E82964-BC45-4AF2-9EC0-7DCFCE75DDF5}" srcOrd="0" destOrd="0" presId="urn:microsoft.com/office/officeart/2005/8/layout/hierarchy2"/>
    <dgm:cxn modelId="{912B1625-3B35-4ED4-8C4D-36132FAB332F}" srcId="{28352C13-F158-4F93-90C8-06340BE5F16A}" destId="{028A1CC0-52C2-41A0-AF69-218C4F0A887B}" srcOrd="2" destOrd="0" parTransId="{7A912AFC-1B2E-40E9-BC8C-C397965697E7}" sibTransId="{C79F8494-03C1-42A8-B71D-9E6D68B9E971}"/>
    <dgm:cxn modelId="{B9FCA472-E465-44F6-8E5D-233402A84E8A}" srcId="{28352C13-F158-4F93-90C8-06340BE5F16A}" destId="{794EA54B-7EC6-4138-9B70-21EF59FB854A}" srcOrd="1" destOrd="0" parTransId="{DB8825A7-4EA6-4F1F-BD51-5156F07F1B91}" sibTransId="{A1402ABD-0724-4A8D-9D7A-3770B6C002F1}"/>
    <dgm:cxn modelId="{07AD0822-127D-4AFC-82D3-B03118EC047F}" type="presOf" srcId="{6A6A9FAA-7955-4068-8BC7-7273168693AC}" destId="{AC02AADA-CA4C-455F-9B00-5BB7D1791D86}" srcOrd="0" destOrd="0" presId="urn:microsoft.com/office/officeart/2005/8/layout/hierarchy2"/>
    <dgm:cxn modelId="{C9EB6E9B-D4E7-4F4F-A97E-C407F6E15D98}" type="presOf" srcId="{028A1CC0-52C2-41A0-AF69-218C4F0A887B}" destId="{48BC6B51-D3F8-41C0-B814-2F72B2A4E03F}" srcOrd="0" destOrd="0" presId="urn:microsoft.com/office/officeart/2005/8/layout/hierarchy2"/>
    <dgm:cxn modelId="{652160D9-7369-4958-BF9B-D577CD2A53F4}" srcId="{28352C13-F158-4F93-90C8-06340BE5F16A}" destId="{AEA50E82-B933-4793-9724-2E6BFA20A288}" srcOrd="0" destOrd="0" parTransId="{D1AEA134-0B27-4503-81E4-38F01CCF4B69}" sibTransId="{843F6170-855F-476C-87C5-CA9A2DE476CE}"/>
    <dgm:cxn modelId="{5340456E-BFE2-498D-A879-2F0F57B2E07A}" type="presOf" srcId="{5C98EADC-AF9D-4946-9357-A72B67F07EE1}" destId="{108BD897-0315-4297-B2D7-7A36F497151A}" srcOrd="0" destOrd="0" presId="urn:microsoft.com/office/officeart/2005/8/layout/hierarchy2"/>
    <dgm:cxn modelId="{65006D26-3528-4FC3-B063-CE73128F11E2}" type="presOf" srcId="{E8A037BC-FB90-49C4-BB9C-5E0BA8EA8D06}" destId="{E0A414F2-DF92-49F1-9A67-CD3EB76A3965}" srcOrd="1" destOrd="0" presId="urn:microsoft.com/office/officeart/2005/8/layout/hierarchy2"/>
    <dgm:cxn modelId="{EFFCC33B-FA2E-4BE7-81E4-F98EE681B9F5}" type="presOf" srcId="{80460F66-01EC-46D4-9EB7-9DA6FF4F2489}" destId="{DB3E836C-5051-43A7-9866-2B890E3F151F}" srcOrd="1" destOrd="0" presId="urn:microsoft.com/office/officeart/2005/8/layout/hierarchy2"/>
    <dgm:cxn modelId="{D06D78E0-5A47-4D6C-BC0D-2C9CEB662E3B}" type="presOf" srcId="{BCE8F6BE-3F8F-4B22-8344-79E5F81537BD}" destId="{FB6E615C-A4A3-43D1-92ED-E96FDA4AD9B1}" srcOrd="0" destOrd="0" presId="urn:microsoft.com/office/officeart/2005/8/layout/hierarchy2"/>
    <dgm:cxn modelId="{88FA2F6B-2D83-496D-A6E8-A3E22B80D295}" type="presOf" srcId="{6A6A9FAA-7955-4068-8BC7-7273168693AC}" destId="{9D8C31B3-BB71-4B9F-9908-579632A90BFF}" srcOrd="1" destOrd="0" presId="urn:microsoft.com/office/officeart/2005/8/layout/hierarchy2"/>
    <dgm:cxn modelId="{6BAFE5FA-68FE-4FF1-B224-5EFBDA2F6F95}" srcId="{67F794C6-4D18-493E-8564-D999A9D0BBBA}" destId="{D3D61A21-DF67-4906-A871-D82BE3605CA5}" srcOrd="0" destOrd="0" parTransId="{9D441034-C36F-43FE-B8D4-7AB1F6AC1D90}" sibTransId="{6C84A02F-3982-44AC-807A-D063856F6741}"/>
    <dgm:cxn modelId="{2798A21C-3CC7-4517-9D2B-64A889112687}" type="presOf" srcId="{80460F66-01EC-46D4-9EB7-9DA6FF4F2489}" destId="{FB827553-E5F0-4CAE-A11D-BAF41E1F12A7}" srcOrd="0" destOrd="0" presId="urn:microsoft.com/office/officeart/2005/8/layout/hierarchy2"/>
    <dgm:cxn modelId="{6F48266D-9841-43A7-B7ED-0E2AB1BDC741}" type="presParOf" srcId="{12E82964-BC45-4AF2-9EC0-7DCFCE75DDF5}" destId="{E2D424A7-71B7-4772-B635-83CDF4AFAD15}" srcOrd="0" destOrd="0" presId="urn:microsoft.com/office/officeart/2005/8/layout/hierarchy2"/>
    <dgm:cxn modelId="{2A35AE5A-B98C-4BDE-8BF7-33DF4A177FAD}" type="presParOf" srcId="{E2D424A7-71B7-4772-B635-83CDF4AFAD15}" destId="{53D69001-32AA-4E00-96EC-7D16FFDB6954}" srcOrd="0" destOrd="0" presId="urn:microsoft.com/office/officeart/2005/8/layout/hierarchy2"/>
    <dgm:cxn modelId="{A2AB9CFA-A643-441A-B5C1-825E71C8331D}" type="presParOf" srcId="{E2D424A7-71B7-4772-B635-83CDF4AFAD15}" destId="{8D558C05-4A93-4BB9-8C20-C10765C0CF2A}" srcOrd="1" destOrd="0" presId="urn:microsoft.com/office/officeart/2005/8/layout/hierarchy2"/>
    <dgm:cxn modelId="{1B4BECF0-C4DF-44C1-B4D0-E09B62449D17}" type="presParOf" srcId="{8D558C05-4A93-4BB9-8C20-C10765C0CF2A}" destId="{FB827553-E5F0-4CAE-A11D-BAF41E1F12A7}" srcOrd="0" destOrd="0" presId="urn:microsoft.com/office/officeart/2005/8/layout/hierarchy2"/>
    <dgm:cxn modelId="{537C8EBA-DD60-4241-88B1-90C316A89A26}" type="presParOf" srcId="{FB827553-E5F0-4CAE-A11D-BAF41E1F12A7}" destId="{DB3E836C-5051-43A7-9866-2B890E3F151F}" srcOrd="0" destOrd="0" presId="urn:microsoft.com/office/officeart/2005/8/layout/hierarchy2"/>
    <dgm:cxn modelId="{1CBA593F-CE30-41C9-9CA3-7D177776F2C0}" type="presParOf" srcId="{8D558C05-4A93-4BB9-8C20-C10765C0CF2A}" destId="{02175BEF-454A-4DAA-8E6F-23109BE21901}" srcOrd="1" destOrd="0" presId="urn:microsoft.com/office/officeart/2005/8/layout/hierarchy2"/>
    <dgm:cxn modelId="{4DFFE6B8-FA50-48A1-8236-919155AFDB69}" type="presParOf" srcId="{02175BEF-454A-4DAA-8E6F-23109BE21901}" destId="{889A81F8-E6A8-4CAB-B761-9B36AC044D04}" srcOrd="0" destOrd="0" presId="urn:microsoft.com/office/officeart/2005/8/layout/hierarchy2"/>
    <dgm:cxn modelId="{869D63DF-7004-4EC0-BC2C-FB6ABA2458A8}" type="presParOf" srcId="{02175BEF-454A-4DAA-8E6F-23109BE21901}" destId="{3466FE49-8B7B-4378-9B57-F3D4B621E1E3}" srcOrd="1" destOrd="0" presId="urn:microsoft.com/office/officeart/2005/8/layout/hierarchy2"/>
    <dgm:cxn modelId="{82ABBF50-BAC5-4DE5-A422-7B1883E41B99}" type="presParOf" srcId="{3466FE49-8B7B-4378-9B57-F3D4B621E1E3}" destId="{AC02AADA-CA4C-455F-9B00-5BB7D1791D86}" srcOrd="0" destOrd="0" presId="urn:microsoft.com/office/officeart/2005/8/layout/hierarchy2"/>
    <dgm:cxn modelId="{575C00A1-3BFC-4CE2-ABD7-3B6F62AB332C}" type="presParOf" srcId="{AC02AADA-CA4C-455F-9B00-5BB7D1791D86}" destId="{9D8C31B3-BB71-4B9F-9908-579632A90BFF}" srcOrd="0" destOrd="0" presId="urn:microsoft.com/office/officeart/2005/8/layout/hierarchy2"/>
    <dgm:cxn modelId="{B2CC33BC-1915-4E6E-8095-897EBF66D094}" type="presParOf" srcId="{3466FE49-8B7B-4378-9B57-F3D4B621E1E3}" destId="{86C6F649-1E7E-4F2E-8430-D46AD9B6B9A8}" srcOrd="1" destOrd="0" presId="urn:microsoft.com/office/officeart/2005/8/layout/hierarchy2"/>
    <dgm:cxn modelId="{3F77B693-B0E0-4951-97DE-AAD4849AF537}" type="presParOf" srcId="{86C6F649-1E7E-4F2E-8430-D46AD9B6B9A8}" destId="{108BD897-0315-4297-B2D7-7A36F497151A}" srcOrd="0" destOrd="0" presId="urn:microsoft.com/office/officeart/2005/8/layout/hierarchy2"/>
    <dgm:cxn modelId="{B3ACC0FC-145E-4D05-AF0D-1F3BBC4DC98B}" type="presParOf" srcId="{86C6F649-1E7E-4F2E-8430-D46AD9B6B9A8}" destId="{B87CBE58-88F5-456C-99AC-DBF3E6BA7D77}" srcOrd="1" destOrd="0" presId="urn:microsoft.com/office/officeart/2005/8/layout/hierarchy2"/>
    <dgm:cxn modelId="{C22D21F6-86F5-475A-9FD1-67CBF4770045}" type="presParOf" srcId="{3466FE49-8B7B-4378-9B57-F3D4B621E1E3}" destId="{FB6E615C-A4A3-43D1-92ED-E96FDA4AD9B1}" srcOrd="2" destOrd="0" presId="urn:microsoft.com/office/officeart/2005/8/layout/hierarchy2"/>
    <dgm:cxn modelId="{350F420F-AAF6-4D1F-93D5-73BD90B0CB9B}" type="presParOf" srcId="{FB6E615C-A4A3-43D1-92ED-E96FDA4AD9B1}" destId="{18F07AC6-6367-474D-ABA8-14E9A1E920B9}" srcOrd="0" destOrd="0" presId="urn:microsoft.com/office/officeart/2005/8/layout/hierarchy2"/>
    <dgm:cxn modelId="{057BB7A2-6CEC-4EC5-9934-CF3A0E68DD37}" type="presParOf" srcId="{3466FE49-8B7B-4378-9B57-F3D4B621E1E3}" destId="{613EE386-B5B9-4C54-B582-2550431B1A50}" srcOrd="3" destOrd="0" presId="urn:microsoft.com/office/officeart/2005/8/layout/hierarchy2"/>
    <dgm:cxn modelId="{922BB307-B95C-4746-95CB-FD8E7DDBADBB}" type="presParOf" srcId="{613EE386-B5B9-4C54-B582-2550431B1A50}" destId="{A46F62A3-F553-4F37-A28A-87947EDDBE38}" srcOrd="0" destOrd="0" presId="urn:microsoft.com/office/officeart/2005/8/layout/hierarchy2"/>
    <dgm:cxn modelId="{3DB83FB2-1069-4046-8CA7-29FA257EE1A9}" type="presParOf" srcId="{613EE386-B5B9-4C54-B582-2550431B1A50}" destId="{033B848B-36AC-4E4A-BC14-A54476A66A9E}" srcOrd="1" destOrd="0" presId="urn:microsoft.com/office/officeart/2005/8/layout/hierarchy2"/>
    <dgm:cxn modelId="{DE245022-9FF5-41B3-BC09-42E6188ECA85}" type="presParOf" srcId="{8D558C05-4A93-4BB9-8C20-C10765C0CF2A}" destId="{1DBC2D3B-3F33-4815-9929-CAAB2995038D}" srcOrd="2" destOrd="0" presId="urn:microsoft.com/office/officeart/2005/8/layout/hierarchy2"/>
    <dgm:cxn modelId="{3ECCA14D-37E0-49B7-84A8-C431D6ACF797}" type="presParOf" srcId="{1DBC2D3B-3F33-4815-9929-CAAB2995038D}" destId="{E0A414F2-DF92-49F1-9A67-CD3EB76A3965}" srcOrd="0" destOrd="0" presId="urn:microsoft.com/office/officeart/2005/8/layout/hierarchy2"/>
    <dgm:cxn modelId="{ED4F42DA-A29E-4280-BF91-2AB35960C3EC}" type="presParOf" srcId="{8D558C05-4A93-4BB9-8C20-C10765C0CF2A}" destId="{3617F056-A9D9-4294-A364-D1742C00AA17}" srcOrd="3" destOrd="0" presId="urn:microsoft.com/office/officeart/2005/8/layout/hierarchy2"/>
    <dgm:cxn modelId="{BD0799AB-25FA-4136-839A-30BDFB2B9AA5}" type="presParOf" srcId="{3617F056-A9D9-4294-A364-D1742C00AA17}" destId="{EC03A607-1DC7-44CB-A8E2-09F3208D4753}" srcOrd="0" destOrd="0" presId="urn:microsoft.com/office/officeart/2005/8/layout/hierarchy2"/>
    <dgm:cxn modelId="{F32BFD20-15C7-47B6-AB88-3BA47E176145}" type="presParOf" srcId="{3617F056-A9D9-4294-A364-D1742C00AA17}" destId="{89DE3F9D-FEFB-4BCE-8174-8313938BFF85}" srcOrd="1" destOrd="0" presId="urn:microsoft.com/office/officeart/2005/8/layout/hierarchy2"/>
    <dgm:cxn modelId="{95B5E604-9A55-4F08-9C56-9F6A21172BBF}" type="presParOf" srcId="{89DE3F9D-FEFB-4BCE-8174-8313938BFF85}" destId="{5D84F102-1576-44FC-8991-940B3EBEA7F2}" srcOrd="0" destOrd="0" presId="urn:microsoft.com/office/officeart/2005/8/layout/hierarchy2"/>
    <dgm:cxn modelId="{3484B134-D19D-42B8-9972-BA6917D4F18A}" type="presParOf" srcId="{5D84F102-1576-44FC-8991-940B3EBEA7F2}" destId="{9F2EAC2B-5F0F-494B-96F7-5D64A5739E48}" srcOrd="0" destOrd="0" presId="urn:microsoft.com/office/officeart/2005/8/layout/hierarchy2"/>
    <dgm:cxn modelId="{02C2E189-9F5C-4013-82B2-6026A2343F6F}" type="presParOf" srcId="{89DE3F9D-FEFB-4BCE-8174-8313938BFF85}" destId="{37A8451F-5A86-4DB9-9806-D66A8889BB40}" srcOrd="1" destOrd="0" presId="urn:microsoft.com/office/officeart/2005/8/layout/hierarchy2"/>
    <dgm:cxn modelId="{D4E541B6-C89B-4C27-8ED4-D604877FC005}" type="presParOf" srcId="{37A8451F-5A86-4DB9-9806-D66A8889BB40}" destId="{F17C3206-F6DF-4F2B-87A0-D8515C2F9EA0}" srcOrd="0" destOrd="0" presId="urn:microsoft.com/office/officeart/2005/8/layout/hierarchy2"/>
    <dgm:cxn modelId="{191576D5-83CD-4DA9-B4E7-E1D1F61F1965}" type="presParOf" srcId="{37A8451F-5A86-4DB9-9806-D66A8889BB40}" destId="{E5F7E1B6-1CC0-4BDA-B20E-F3016AB5678E}" srcOrd="1" destOrd="0" presId="urn:microsoft.com/office/officeart/2005/8/layout/hierarchy2"/>
    <dgm:cxn modelId="{E3C02EF6-1DB9-4011-9E13-2B850E8B6680}" type="presParOf" srcId="{12E82964-BC45-4AF2-9EC0-7DCFCE75DDF5}" destId="{3B6B74BF-CCBE-4E7B-9BAB-46F53FECAA9C}" srcOrd="1" destOrd="0" presId="urn:microsoft.com/office/officeart/2005/8/layout/hierarchy2"/>
    <dgm:cxn modelId="{97676E87-8002-4AD5-B634-0333294A6646}" type="presParOf" srcId="{3B6B74BF-CCBE-4E7B-9BAB-46F53FECAA9C}" destId="{382E08BC-67A5-4E5D-8436-D8C68312C310}" srcOrd="0" destOrd="0" presId="urn:microsoft.com/office/officeart/2005/8/layout/hierarchy2"/>
    <dgm:cxn modelId="{A5E7BE29-C911-4882-8174-2DA497226044}" type="presParOf" srcId="{3B6B74BF-CCBE-4E7B-9BAB-46F53FECAA9C}" destId="{5AFA1954-FD5D-48FD-B20D-C8D5424C4779}" srcOrd="1" destOrd="0" presId="urn:microsoft.com/office/officeart/2005/8/layout/hierarchy2"/>
    <dgm:cxn modelId="{E8FFF200-9877-4714-A83F-748352FE0629}" type="presParOf" srcId="{12E82964-BC45-4AF2-9EC0-7DCFCE75DDF5}" destId="{A07F0FD7-5077-47DD-8BD1-4083BE8EE425}" srcOrd="2" destOrd="0" presId="urn:microsoft.com/office/officeart/2005/8/layout/hierarchy2"/>
    <dgm:cxn modelId="{02CA3A8C-511B-4EBD-AE8C-C905093B8C0E}" type="presParOf" srcId="{A07F0FD7-5077-47DD-8BD1-4083BE8EE425}" destId="{48BC6B51-D3F8-41C0-B814-2F72B2A4E03F}" srcOrd="0" destOrd="0" presId="urn:microsoft.com/office/officeart/2005/8/layout/hierarchy2"/>
    <dgm:cxn modelId="{2EE68761-BFAA-4E4E-A9E2-033E969C5E14}" type="presParOf" srcId="{A07F0FD7-5077-47DD-8BD1-4083BE8EE425}" destId="{37ADD4C0-BE41-43A3-B500-6218CD4CAE67}" srcOrd="1" destOrd="0" presId="urn:microsoft.com/office/officeart/2005/8/layout/hierarchy2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559C0-8E69-4963-8A57-2BEF0FC53B8A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095D00A-B587-4099-A743-89E3224D052B}" type="pres">
      <dgm:prSet presAssocID="{2B0559C0-8E69-4963-8A57-2BEF0FC53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4C5AD9C3-93C0-4C4D-9AD3-E8A8B9E8956A}" type="presOf" srcId="{2B0559C0-8E69-4963-8A57-2BEF0FC53B8A}" destId="{3095D00A-B587-4099-A743-89E3224D052B}" srcOrd="0" destOrd="0" presId="urn:microsoft.com/office/officeart/2008/layout/RadialCluster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559C0-8E69-4963-8A57-2BEF0FC53B8A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095D00A-B587-4099-A743-89E3224D052B}" type="pres">
      <dgm:prSet presAssocID="{2B0559C0-8E69-4963-8A57-2BEF0FC53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4C5AD9C3-93C0-4C4D-9AD3-E8A8B9E8956A}" type="presOf" srcId="{2B0559C0-8E69-4963-8A57-2BEF0FC53B8A}" destId="{3095D00A-B587-4099-A743-89E3224D052B}" srcOrd="0" destOrd="0" presId="urn:microsoft.com/office/officeart/2008/layout/RadialCluster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0559C0-8E69-4963-8A57-2BEF0FC53B8A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095D00A-B587-4099-A743-89E3224D052B}" type="pres">
      <dgm:prSet presAssocID="{2B0559C0-8E69-4963-8A57-2BEF0FC53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4C5AD9C3-93C0-4C4D-9AD3-E8A8B9E8956A}" type="presOf" srcId="{2B0559C0-8E69-4963-8A57-2BEF0FC53B8A}" destId="{3095D00A-B587-4099-A743-89E3224D052B}" srcOrd="0" destOrd="0" presId="urn:microsoft.com/office/officeart/2008/layout/RadialCluster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0559C0-8E69-4963-8A57-2BEF0FC53B8A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095D00A-B587-4099-A743-89E3224D052B}" type="pres">
      <dgm:prSet presAssocID="{2B0559C0-8E69-4963-8A57-2BEF0FC53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4C5AD9C3-93C0-4C4D-9AD3-E8A8B9E8956A}" type="presOf" srcId="{2B0559C0-8E69-4963-8A57-2BEF0FC53B8A}" destId="{3095D00A-B587-4099-A743-89E3224D052B}" srcOrd="0" destOrd="0" presId="urn:microsoft.com/office/officeart/2008/layout/RadialCluster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0559C0-8E69-4963-8A57-2BEF0FC53B8A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095D00A-B587-4099-A743-89E3224D052B}" type="pres">
      <dgm:prSet presAssocID="{2B0559C0-8E69-4963-8A57-2BEF0FC53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4C5AD9C3-93C0-4C4D-9AD3-E8A8B9E8956A}" type="presOf" srcId="{2B0559C0-8E69-4963-8A57-2BEF0FC53B8A}" destId="{3095D00A-B587-4099-A743-89E3224D052B}" srcOrd="0" destOrd="0" presId="urn:microsoft.com/office/officeart/2008/layout/RadialCluster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5A11-74E7-45EB-85BF-3D41E0BF506A}">
      <dsp:nvSpPr>
        <dsp:cNvPr id="0" name=""/>
        <dsp:cNvSpPr/>
      </dsp:nvSpPr>
      <dsp:spPr>
        <a:xfrm>
          <a:off x="5075002" y="2683080"/>
          <a:ext cx="2403166" cy="149614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+mj-lt"/>
            </a:rPr>
            <a:t>Dipartimento di Fisica</a:t>
          </a:r>
          <a:endParaRPr lang="it-IT" sz="2400" kern="1200" dirty="0">
            <a:latin typeface="+mj-lt"/>
          </a:endParaRPr>
        </a:p>
      </dsp:txBody>
      <dsp:txXfrm>
        <a:off x="5148038" y="2756116"/>
        <a:ext cx="2257094" cy="1350069"/>
      </dsp:txXfrm>
    </dsp:sp>
    <dsp:sp modelId="{A516234D-8B2B-4115-9544-4C4B802E337D}">
      <dsp:nvSpPr>
        <dsp:cNvPr id="0" name=""/>
        <dsp:cNvSpPr/>
      </dsp:nvSpPr>
      <dsp:spPr>
        <a:xfrm rot="16904652">
          <a:off x="6257385" y="2468300"/>
          <a:ext cx="438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743" y="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46D7-CA62-41CC-8C77-4B77E47000FF}">
      <dsp:nvSpPr>
        <dsp:cNvPr id="0" name=""/>
        <dsp:cNvSpPr/>
      </dsp:nvSpPr>
      <dsp:spPr>
        <a:xfrm>
          <a:off x="5561300" y="926204"/>
          <a:ext cx="2196159" cy="1327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Misure di precisione su rivelatori di particelle- metrologia meccanica (prima fase)</a:t>
          </a:r>
          <a:endParaRPr lang="it-IT" sz="1600" kern="1200" dirty="0">
            <a:latin typeface="+mj-lt"/>
          </a:endParaRPr>
        </a:p>
      </dsp:txBody>
      <dsp:txXfrm>
        <a:off x="5626094" y="990998"/>
        <a:ext cx="2066571" cy="1197729"/>
      </dsp:txXfrm>
    </dsp:sp>
    <dsp:sp modelId="{DF025962-CD82-4096-B643-D25E38D44B4B}">
      <dsp:nvSpPr>
        <dsp:cNvPr id="0" name=""/>
        <dsp:cNvSpPr/>
      </dsp:nvSpPr>
      <dsp:spPr>
        <a:xfrm rot="19981056">
          <a:off x="7403994" y="2510209"/>
          <a:ext cx="1362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828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28B80-D097-49FC-8C3B-E97305FC5305}">
      <dsp:nvSpPr>
        <dsp:cNvPr id="0" name=""/>
        <dsp:cNvSpPr/>
      </dsp:nvSpPr>
      <dsp:spPr>
        <a:xfrm>
          <a:off x="8692648" y="916667"/>
          <a:ext cx="2038298" cy="1530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Misure di precisione su rivelatori di particelle- caratterizzazione elettrica</a:t>
          </a:r>
          <a:endParaRPr lang="it-IT" sz="1600" kern="1200" dirty="0">
            <a:latin typeface="+mj-lt"/>
          </a:endParaRPr>
        </a:p>
      </dsp:txBody>
      <dsp:txXfrm>
        <a:off x="8767384" y="991403"/>
        <a:ext cx="1888826" cy="1381498"/>
      </dsp:txXfrm>
    </dsp:sp>
    <dsp:sp modelId="{00FA514D-9104-4D1E-8CF2-A3A45D596637}">
      <dsp:nvSpPr>
        <dsp:cNvPr id="0" name=""/>
        <dsp:cNvSpPr/>
      </dsp:nvSpPr>
      <dsp:spPr>
        <a:xfrm rot="446892">
          <a:off x="7472860" y="3669792"/>
          <a:ext cx="1258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276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8791C-F0F2-476E-9E5D-F1B05CA9ADE6}">
      <dsp:nvSpPr>
        <dsp:cNvPr id="0" name=""/>
        <dsp:cNvSpPr/>
      </dsp:nvSpPr>
      <dsp:spPr>
        <a:xfrm>
          <a:off x="8725828" y="3179371"/>
          <a:ext cx="1793773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Monitoraggio ambientale di un reattore nucleare presso Lena</a:t>
          </a:r>
          <a:endParaRPr lang="it-IT" sz="1600" kern="1200" dirty="0">
            <a:latin typeface="+mj-lt"/>
          </a:endParaRPr>
        </a:p>
      </dsp:txBody>
      <dsp:txXfrm>
        <a:off x="8793119" y="3246662"/>
        <a:ext cx="1659191" cy="1243876"/>
      </dsp:txXfrm>
    </dsp:sp>
    <dsp:sp modelId="{01F72502-F5EE-4CED-88BD-F322BE68C27C}">
      <dsp:nvSpPr>
        <dsp:cNvPr id="0" name=""/>
        <dsp:cNvSpPr/>
      </dsp:nvSpPr>
      <dsp:spPr>
        <a:xfrm rot="3317601">
          <a:off x="6639996" y="4474561"/>
          <a:ext cx="718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521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75CBE-696A-4913-A672-CF44AE7744E1}">
      <dsp:nvSpPr>
        <dsp:cNvPr id="0" name=""/>
        <dsp:cNvSpPr/>
      </dsp:nvSpPr>
      <dsp:spPr>
        <a:xfrm>
          <a:off x="6767981" y="4769902"/>
          <a:ext cx="1582387" cy="1026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Misure fisiche di interesse biomedico </a:t>
          </a:r>
          <a:endParaRPr lang="it-IT" sz="1600" kern="1200" dirty="0">
            <a:latin typeface="+mj-lt"/>
          </a:endParaRPr>
        </a:p>
      </dsp:txBody>
      <dsp:txXfrm>
        <a:off x="6818074" y="4819995"/>
        <a:ext cx="1482201" cy="925979"/>
      </dsp:txXfrm>
    </dsp:sp>
    <dsp:sp modelId="{88B39F13-8553-4122-89CC-4561B1349672}">
      <dsp:nvSpPr>
        <dsp:cNvPr id="0" name=""/>
        <dsp:cNvSpPr/>
      </dsp:nvSpPr>
      <dsp:spPr>
        <a:xfrm rot="7459966">
          <a:off x="5253130" y="4449831"/>
          <a:ext cx="655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408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0D299-47F9-42B3-A59A-D7678C297789}">
      <dsp:nvSpPr>
        <dsp:cNvPr id="0" name=""/>
        <dsp:cNvSpPr/>
      </dsp:nvSpPr>
      <dsp:spPr>
        <a:xfrm>
          <a:off x="4216465" y="4720442"/>
          <a:ext cx="1602443" cy="1107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Video Analisi e modellizzazione</a:t>
          </a:r>
          <a:endParaRPr lang="it-IT" sz="1600" kern="1200" dirty="0">
            <a:latin typeface="+mj-lt"/>
          </a:endParaRPr>
        </a:p>
      </dsp:txBody>
      <dsp:txXfrm>
        <a:off x="4270545" y="4774522"/>
        <a:ext cx="1494283" cy="999679"/>
      </dsp:txXfrm>
    </dsp:sp>
    <dsp:sp modelId="{0B321D20-C0E7-4363-98EE-E101AEBDDC12}">
      <dsp:nvSpPr>
        <dsp:cNvPr id="0" name=""/>
        <dsp:cNvSpPr/>
      </dsp:nvSpPr>
      <dsp:spPr>
        <a:xfrm rot="9994886">
          <a:off x="3748205" y="3873900"/>
          <a:ext cx="13451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5157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F56AD-7DF4-4AB5-BAAC-5F72918D8188}">
      <dsp:nvSpPr>
        <dsp:cNvPr id="0" name=""/>
        <dsp:cNvSpPr/>
      </dsp:nvSpPr>
      <dsp:spPr>
        <a:xfrm>
          <a:off x="1720645" y="3570621"/>
          <a:ext cx="2045921" cy="140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Misure di precisione su rivelatori di particelle- metrologia meccanica (seconda fase)</a:t>
          </a:r>
          <a:endParaRPr lang="it-IT" sz="1600" kern="1200" dirty="0">
            <a:latin typeface="+mj-lt"/>
          </a:endParaRPr>
        </a:p>
      </dsp:txBody>
      <dsp:txXfrm>
        <a:off x="1789321" y="3639297"/>
        <a:ext cx="1908569" cy="1269474"/>
      </dsp:txXfrm>
    </dsp:sp>
    <dsp:sp modelId="{24D5D3E2-222A-4B58-B3AC-78F42B06D574}">
      <dsp:nvSpPr>
        <dsp:cNvPr id="0" name=""/>
        <dsp:cNvSpPr/>
      </dsp:nvSpPr>
      <dsp:spPr>
        <a:xfrm rot="12402245">
          <a:off x="3664395" y="2491903"/>
          <a:ext cx="14900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072" y="0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D1B19-773D-454E-8B6D-130EC3ECBCC4}">
      <dsp:nvSpPr>
        <dsp:cNvPr id="0" name=""/>
        <dsp:cNvSpPr/>
      </dsp:nvSpPr>
      <dsp:spPr>
        <a:xfrm>
          <a:off x="2024469" y="1035409"/>
          <a:ext cx="1719392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Monitoraggio ambientale e consumi energetici </a:t>
          </a:r>
          <a:endParaRPr lang="it-IT" sz="1600" kern="1200" dirty="0">
            <a:latin typeface="+mj-lt"/>
          </a:endParaRPr>
        </a:p>
      </dsp:txBody>
      <dsp:txXfrm>
        <a:off x="2091760" y="1102700"/>
        <a:ext cx="1584810" cy="124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69001-32AA-4E00-96EC-7D16FFDB6954}">
      <dsp:nvSpPr>
        <dsp:cNvPr id="0" name=""/>
        <dsp:cNvSpPr/>
      </dsp:nvSpPr>
      <dsp:spPr>
        <a:xfrm>
          <a:off x="137504" y="2466017"/>
          <a:ext cx="2436404" cy="16516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+mj-lt"/>
            </a:rPr>
            <a:t>Dipartimento di Scienze della Terra</a:t>
          </a:r>
          <a:endParaRPr lang="it-IT" sz="2800" kern="1200" dirty="0">
            <a:latin typeface="+mj-lt"/>
          </a:endParaRPr>
        </a:p>
      </dsp:txBody>
      <dsp:txXfrm>
        <a:off x="185879" y="2514392"/>
        <a:ext cx="2339654" cy="1554900"/>
      </dsp:txXfrm>
    </dsp:sp>
    <dsp:sp modelId="{FB827553-E5F0-4CAE-A11D-BAF41E1F12A7}">
      <dsp:nvSpPr>
        <dsp:cNvPr id="0" name=""/>
        <dsp:cNvSpPr/>
      </dsp:nvSpPr>
      <dsp:spPr>
        <a:xfrm rot="19172718">
          <a:off x="2471398" y="2972238"/>
          <a:ext cx="857544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857544" y="4139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878731" y="2992196"/>
        <a:ext cx="42877" cy="42877"/>
      </dsp:txXfrm>
    </dsp:sp>
    <dsp:sp modelId="{889A81F8-E6A8-4CAB-B761-9B36AC044D04}">
      <dsp:nvSpPr>
        <dsp:cNvPr id="0" name=""/>
        <dsp:cNvSpPr/>
      </dsp:nvSpPr>
      <dsp:spPr>
        <a:xfrm>
          <a:off x="3226431" y="2135474"/>
          <a:ext cx="2711027" cy="119990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+mj-lt"/>
            </a:rPr>
            <a:t>Sezione Scienze della Terra</a:t>
          </a:r>
          <a:endParaRPr lang="it-IT" sz="2400" kern="1200" dirty="0">
            <a:latin typeface="+mj-lt"/>
          </a:endParaRPr>
        </a:p>
      </dsp:txBody>
      <dsp:txXfrm>
        <a:off x="3261575" y="2170618"/>
        <a:ext cx="2640739" cy="1129618"/>
      </dsp:txXfrm>
    </dsp:sp>
    <dsp:sp modelId="{AC02AADA-CA4C-455F-9B00-5BB7D1791D86}">
      <dsp:nvSpPr>
        <dsp:cNvPr id="0" name=""/>
        <dsp:cNvSpPr/>
      </dsp:nvSpPr>
      <dsp:spPr>
        <a:xfrm rot="20731464">
          <a:off x="5901859" y="2413714"/>
          <a:ext cx="2242823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2242823" y="4139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6967200" y="2399040"/>
        <a:ext cx="112141" cy="112141"/>
      </dsp:txXfrm>
    </dsp:sp>
    <dsp:sp modelId="{108BD897-0315-4297-B2D7-7A36F497151A}">
      <dsp:nvSpPr>
        <dsp:cNvPr id="0" name=""/>
        <dsp:cNvSpPr/>
      </dsp:nvSpPr>
      <dsp:spPr>
        <a:xfrm>
          <a:off x="8109082" y="1561970"/>
          <a:ext cx="1989235" cy="122564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Classificazione dei minerali. Le pietre ornamentali e le gemme</a:t>
          </a:r>
          <a:r>
            <a:rPr lang="it-IT" sz="1600" kern="1200" dirty="0" smtClean="0">
              <a:latin typeface="Adobe Caslon Pro Bold" panose="0205070206050A020403" pitchFamily="18" charset="0"/>
            </a:rPr>
            <a:t> </a:t>
          </a:r>
          <a:endParaRPr lang="it-IT" sz="1600" kern="1200" dirty="0">
            <a:latin typeface="Adobe Caslon Pro Bold" panose="0205070206050A020403" pitchFamily="18" charset="0"/>
          </a:endParaRPr>
        </a:p>
      </dsp:txBody>
      <dsp:txXfrm>
        <a:off x="8144980" y="1597868"/>
        <a:ext cx="1917439" cy="1153850"/>
      </dsp:txXfrm>
    </dsp:sp>
    <dsp:sp modelId="{FB6E615C-A4A3-43D1-92ED-E96FDA4AD9B1}">
      <dsp:nvSpPr>
        <dsp:cNvPr id="0" name=""/>
        <dsp:cNvSpPr/>
      </dsp:nvSpPr>
      <dsp:spPr>
        <a:xfrm rot="2204725">
          <a:off x="5765524" y="3211709"/>
          <a:ext cx="1730612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730612" y="4139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6587565" y="3209840"/>
        <a:ext cx="86530" cy="86530"/>
      </dsp:txXfrm>
    </dsp:sp>
    <dsp:sp modelId="{A46F62A3-F553-4F37-A28A-87947EDDBE38}">
      <dsp:nvSpPr>
        <dsp:cNvPr id="0" name=""/>
        <dsp:cNvSpPr/>
      </dsp:nvSpPr>
      <dsp:spPr>
        <a:xfrm>
          <a:off x="7324201" y="3205734"/>
          <a:ext cx="1556008" cy="113009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Alla scoperta delle discipline geologiche</a:t>
          </a:r>
          <a:endParaRPr lang="it-IT" sz="1600" kern="1200" dirty="0">
            <a:latin typeface="+mj-lt"/>
          </a:endParaRPr>
        </a:p>
      </dsp:txBody>
      <dsp:txXfrm>
        <a:off x="7357300" y="3238833"/>
        <a:ext cx="1489810" cy="1063901"/>
      </dsp:txXfrm>
    </dsp:sp>
    <dsp:sp modelId="{1DBC2D3B-3F33-4815-9929-CAAB2995038D}">
      <dsp:nvSpPr>
        <dsp:cNvPr id="0" name=""/>
        <dsp:cNvSpPr/>
      </dsp:nvSpPr>
      <dsp:spPr>
        <a:xfrm rot="4566222">
          <a:off x="1592983" y="4503634"/>
          <a:ext cx="2581946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2581946" y="4139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2819408" y="4480482"/>
        <a:ext cx="129097" cy="129097"/>
      </dsp:txXfrm>
    </dsp:sp>
    <dsp:sp modelId="{EC03A607-1DC7-44CB-A8E2-09F3208D4753}">
      <dsp:nvSpPr>
        <dsp:cNvPr id="0" name=""/>
        <dsp:cNvSpPr/>
      </dsp:nvSpPr>
      <dsp:spPr>
        <a:xfrm>
          <a:off x="3194003" y="5217192"/>
          <a:ext cx="1725905" cy="116205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+mj-lt"/>
            </a:rPr>
            <a:t>Sezione Ecologia</a:t>
          </a:r>
          <a:endParaRPr lang="it-IT" sz="2400" kern="1200" dirty="0">
            <a:latin typeface="+mj-lt"/>
          </a:endParaRPr>
        </a:p>
      </dsp:txBody>
      <dsp:txXfrm>
        <a:off x="3228038" y="5251227"/>
        <a:ext cx="1657835" cy="1093983"/>
      </dsp:txXfrm>
    </dsp:sp>
    <dsp:sp modelId="{5D84F102-1576-44FC-8991-940B3EBEA7F2}">
      <dsp:nvSpPr>
        <dsp:cNvPr id="0" name=""/>
        <dsp:cNvSpPr/>
      </dsp:nvSpPr>
      <dsp:spPr>
        <a:xfrm rot="23415">
          <a:off x="4919894" y="5761144"/>
          <a:ext cx="1268986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268986" y="41396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22662" y="5770816"/>
        <a:ext cx="63449" cy="63449"/>
      </dsp:txXfrm>
    </dsp:sp>
    <dsp:sp modelId="{F17C3206-F6DF-4F2B-87A0-D8515C2F9EA0}">
      <dsp:nvSpPr>
        <dsp:cNvPr id="0" name=""/>
        <dsp:cNvSpPr/>
      </dsp:nvSpPr>
      <dsp:spPr>
        <a:xfrm>
          <a:off x="6188865" y="5259067"/>
          <a:ext cx="1971255" cy="109559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latin typeface="+mj-lt"/>
            </a:rPr>
            <a:t>La gestione sostenibile delle risorse naturali</a:t>
          </a:r>
          <a:endParaRPr lang="it-IT" sz="1600" b="0" kern="1200" dirty="0">
            <a:latin typeface="+mj-lt"/>
          </a:endParaRPr>
        </a:p>
      </dsp:txBody>
      <dsp:txXfrm>
        <a:off x="6220954" y="5291156"/>
        <a:ext cx="1907077" cy="1031412"/>
      </dsp:txXfrm>
    </dsp:sp>
    <dsp:sp modelId="{382E08BC-67A5-4E5D-8436-D8C68312C310}">
      <dsp:nvSpPr>
        <dsp:cNvPr id="0" name=""/>
        <dsp:cNvSpPr/>
      </dsp:nvSpPr>
      <dsp:spPr>
        <a:xfrm>
          <a:off x="7181117" y="413441"/>
          <a:ext cx="1499670" cy="98253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+mj-lt"/>
            </a:rPr>
            <a:t>Il microcosmo delle rocce oceaniche</a:t>
          </a:r>
          <a:endParaRPr lang="it-IT" sz="1600" kern="1200" dirty="0">
            <a:solidFill>
              <a:schemeClr val="bg1"/>
            </a:solidFill>
            <a:latin typeface="+mj-lt"/>
          </a:endParaRPr>
        </a:p>
      </dsp:txBody>
      <dsp:txXfrm>
        <a:off x="7209894" y="442218"/>
        <a:ext cx="1442116" cy="924982"/>
      </dsp:txXfrm>
    </dsp:sp>
    <dsp:sp modelId="{48BC6B51-D3F8-41C0-B814-2F72B2A4E03F}">
      <dsp:nvSpPr>
        <dsp:cNvPr id="0" name=""/>
        <dsp:cNvSpPr/>
      </dsp:nvSpPr>
      <dsp:spPr>
        <a:xfrm>
          <a:off x="4848619" y="623777"/>
          <a:ext cx="1654236" cy="107792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Esplorando il sottosuolo</a:t>
          </a:r>
          <a:endParaRPr lang="it-IT" sz="1600" kern="1200" dirty="0">
            <a:latin typeface="+mj-lt"/>
          </a:endParaRPr>
        </a:p>
      </dsp:txBody>
      <dsp:txXfrm>
        <a:off x="4880190" y="655348"/>
        <a:ext cx="1591094" cy="1014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81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4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54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01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00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2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86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97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24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5FCF-042A-4A7D-84E3-ABE3B0712CEC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D356-2431-4DF5-8373-135A7470B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0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ternanzascuolalavoro@unipv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etticor.unipv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7%20SETTEMBRE/2018/DIARIOALTERNANZA.doc" TargetMode="External"/><Relationship Id="rId2" Type="http://schemas.openxmlformats.org/officeDocument/2006/relationships/hyperlink" Target="2018/Patto_formativo.rt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27%20SETTEMBRE/schede%20valutazione%20nuove/Alternanza%202017_questionario%20Tutor%20_Definitivo-1.doc" TargetMode="External"/><Relationship Id="rId4" Type="http://schemas.openxmlformats.org/officeDocument/2006/relationships/hyperlink" Target="27%20SETTEMBRE/schede%20valutazione%20nuove/Alternanza%202017_questionario%20Studente%20_Definitivo-1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396884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305175"/>
            <a:ext cx="9144000" cy="19526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rgbClr val="003366"/>
              </a:buClr>
              <a:defRPr/>
            </a:pPr>
            <a:r>
              <a:rPr lang="it-IT" sz="6000" b="1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Alternanza </a:t>
            </a:r>
          </a:p>
          <a:p>
            <a:pPr>
              <a:spcBef>
                <a:spcPct val="20000"/>
              </a:spcBef>
              <a:buClr>
                <a:srgbClr val="003366"/>
              </a:buClr>
              <a:defRPr/>
            </a:pPr>
            <a:r>
              <a:rPr lang="it-IT" sz="6000" b="1" dirty="0" smtClean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Scuola/Lavoro </a:t>
            </a:r>
            <a:r>
              <a:rPr lang="it-IT" sz="6000" b="1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in Università</a:t>
            </a:r>
          </a:p>
          <a:p>
            <a:endParaRPr lang="it-IT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CORDE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992526"/>
            <a:ext cx="2197821" cy="6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14067" y="1401792"/>
            <a:ext cx="1820174" cy="108692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Sistema Museale</a:t>
            </a:r>
            <a:endParaRPr lang="it-IT" sz="24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3262941" y="351525"/>
            <a:ext cx="1692935" cy="864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Raccolta archeologica e gipsoteca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3262941" y="1401792"/>
            <a:ext cx="1768415" cy="8324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Materiali e tecniche antichi e moderni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262941" y="2562045"/>
            <a:ext cx="1781354" cy="8457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Opere del museo di archeologia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228841" y="3676650"/>
            <a:ext cx="1794295" cy="7418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Beni culturali e scientifici</a:t>
            </a:r>
            <a:endParaRPr lang="it-IT" dirty="0"/>
          </a:p>
        </p:txBody>
      </p:sp>
      <p:cxnSp>
        <p:nvCxnSpPr>
          <p:cNvPr id="10" name="Connettore 1 9"/>
          <p:cNvCxnSpPr>
            <a:endCxn id="4" idx="1"/>
          </p:cNvCxnSpPr>
          <p:nvPr/>
        </p:nvCxnSpPr>
        <p:spPr>
          <a:xfrm flipV="1">
            <a:off x="2251494" y="783925"/>
            <a:ext cx="1011447" cy="747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  <a:endCxn id="6" idx="1"/>
          </p:cNvCxnSpPr>
          <p:nvPr/>
        </p:nvCxnSpPr>
        <p:spPr>
          <a:xfrm flipV="1">
            <a:off x="2234241" y="1818017"/>
            <a:ext cx="1028700" cy="12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7" idx="1"/>
          </p:cNvCxnSpPr>
          <p:nvPr/>
        </p:nvCxnSpPr>
        <p:spPr>
          <a:xfrm>
            <a:off x="2234241" y="2104845"/>
            <a:ext cx="1028700" cy="88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8" idx="1"/>
          </p:cNvCxnSpPr>
          <p:nvPr/>
        </p:nvCxnSpPr>
        <p:spPr>
          <a:xfrm>
            <a:off x="2200141" y="2309364"/>
            <a:ext cx="1028700" cy="1738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arrotondato 19"/>
          <p:cNvSpPr/>
          <p:nvPr/>
        </p:nvSpPr>
        <p:spPr>
          <a:xfrm>
            <a:off x="5447581" y="556403"/>
            <a:ext cx="966158" cy="37524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 posti</a:t>
            </a:r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5477773" y="1591573"/>
            <a:ext cx="983412" cy="40544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 posti</a:t>
            </a:r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5447581" y="2747512"/>
            <a:ext cx="940279" cy="37956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  <a:r>
              <a:rPr lang="it-IT" dirty="0" smtClean="0"/>
              <a:t> posto</a:t>
            </a:r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5432485" y="3851154"/>
            <a:ext cx="1013604" cy="38818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40 posti</a:t>
            </a:r>
            <a:endParaRPr lang="it-IT" dirty="0"/>
          </a:p>
        </p:txBody>
      </p:sp>
      <p:cxnSp>
        <p:nvCxnSpPr>
          <p:cNvPr id="25" name="Connettore 1 24"/>
          <p:cNvCxnSpPr>
            <a:stCxn id="4" idx="3"/>
          </p:cNvCxnSpPr>
          <p:nvPr/>
        </p:nvCxnSpPr>
        <p:spPr>
          <a:xfrm flipV="1">
            <a:off x="4955876" y="753733"/>
            <a:ext cx="491705" cy="30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6" idx="3"/>
            <a:endCxn id="21" idx="1"/>
          </p:cNvCxnSpPr>
          <p:nvPr/>
        </p:nvCxnSpPr>
        <p:spPr>
          <a:xfrm flipV="1">
            <a:off x="5031356" y="1794294"/>
            <a:ext cx="446417" cy="23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7" idx="3"/>
            <a:endCxn id="22" idx="1"/>
          </p:cNvCxnSpPr>
          <p:nvPr/>
        </p:nvCxnSpPr>
        <p:spPr>
          <a:xfrm flipV="1">
            <a:off x="5044295" y="2937294"/>
            <a:ext cx="403286" cy="47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8" idx="3"/>
            <a:endCxn id="23" idx="1"/>
          </p:cNvCxnSpPr>
          <p:nvPr/>
        </p:nvCxnSpPr>
        <p:spPr>
          <a:xfrm flipV="1">
            <a:off x="5023136" y="4045248"/>
            <a:ext cx="409349" cy="2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arrotondato 34"/>
          <p:cNvSpPr/>
          <p:nvPr/>
        </p:nvSpPr>
        <p:spPr>
          <a:xfrm>
            <a:off x="414067" y="5132716"/>
            <a:ext cx="1889185" cy="100929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Sistema bibliotecario</a:t>
            </a:r>
            <a:endParaRPr lang="it-IT" sz="2400" dirty="0"/>
          </a:p>
        </p:txBody>
      </p:sp>
      <p:sp>
        <p:nvSpPr>
          <p:cNvPr id="36" name="Rettangolo arrotondato 35"/>
          <p:cNvSpPr/>
          <p:nvPr/>
        </p:nvSpPr>
        <p:spPr>
          <a:xfrm>
            <a:off x="3262941" y="5270738"/>
            <a:ext cx="1692934" cy="7332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Servizio biblioteche</a:t>
            </a:r>
            <a:endParaRPr lang="it-IT" dirty="0"/>
          </a:p>
        </p:txBody>
      </p:sp>
      <p:cxnSp>
        <p:nvCxnSpPr>
          <p:cNvPr id="38" name="Connettore 1 37"/>
          <p:cNvCxnSpPr>
            <a:stCxn id="35" idx="3"/>
            <a:endCxn id="36" idx="1"/>
          </p:cNvCxnSpPr>
          <p:nvPr/>
        </p:nvCxnSpPr>
        <p:spPr>
          <a:xfrm flipV="1">
            <a:off x="2303252" y="5637361"/>
            <a:ext cx="95968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39"/>
          <p:cNvSpPr/>
          <p:nvPr/>
        </p:nvSpPr>
        <p:spPr>
          <a:xfrm>
            <a:off x="5462677" y="5451892"/>
            <a:ext cx="983412" cy="37093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 posti</a:t>
            </a:r>
            <a:endParaRPr lang="it-IT" dirty="0"/>
          </a:p>
        </p:txBody>
      </p:sp>
      <p:cxnSp>
        <p:nvCxnSpPr>
          <p:cNvPr id="42" name="Connettore 1 41"/>
          <p:cNvCxnSpPr>
            <a:stCxn id="36" idx="3"/>
            <a:endCxn id="40" idx="1"/>
          </p:cNvCxnSpPr>
          <p:nvPr/>
        </p:nvCxnSpPr>
        <p:spPr>
          <a:xfrm flipV="1">
            <a:off x="4955875" y="5637360"/>
            <a:ext cx="50680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42"/>
          <p:cNvSpPr/>
          <p:nvPr/>
        </p:nvSpPr>
        <p:spPr>
          <a:xfrm>
            <a:off x="8515351" y="551012"/>
            <a:ext cx="2057400" cy="104056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Centro Orientamento</a:t>
            </a:r>
            <a:endParaRPr lang="it-IT" sz="2400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7334251" y="2186796"/>
            <a:ext cx="1924050" cy="9402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all'organizzazione di eventi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9905999" y="2186796"/>
            <a:ext cx="1990725" cy="9402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Organizzazione incontro Università/scuole</a:t>
            </a:r>
            <a:endParaRPr lang="it-IT" dirty="0"/>
          </a:p>
        </p:txBody>
      </p:sp>
      <p:cxnSp>
        <p:nvCxnSpPr>
          <p:cNvPr id="47" name="Connettore 1 46"/>
          <p:cNvCxnSpPr>
            <a:stCxn id="43" idx="2"/>
            <a:endCxn id="44" idx="0"/>
          </p:cNvCxnSpPr>
          <p:nvPr/>
        </p:nvCxnSpPr>
        <p:spPr>
          <a:xfrm flipH="1">
            <a:off x="8296276" y="1591573"/>
            <a:ext cx="1247775" cy="595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45" idx="0"/>
          </p:cNvCxnSpPr>
          <p:nvPr/>
        </p:nvCxnSpPr>
        <p:spPr>
          <a:xfrm>
            <a:off x="9705975" y="1591573"/>
            <a:ext cx="1195387" cy="595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arrotondato 50"/>
          <p:cNvSpPr/>
          <p:nvPr/>
        </p:nvSpPr>
        <p:spPr>
          <a:xfrm>
            <a:off x="7791450" y="3676650"/>
            <a:ext cx="1009651" cy="3905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 posti</a:t>
            </a:r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10415586" y="3676650"/>
            <a:ext cx="971550" cy="3905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 posto</a:t>
            </a:r>
            <a:endParaRPr lang="it-IT" dirty="0"/>
          </a:p>
        </p:txBody>
      </p:sp>
      <p:cxnSp>
        <p:nvCxnSpPr>
          <p:cNvPr id="54" name="Connettore 1 53"/>
          <p:cNvCxnSpPr>
            <a:stCxn id="44" idx="2"/>
            <a:endCxn id="51" idx="0"/>
          </p:cNvCxnSpPr>
          <p:nvPr/>
        </p:nvCxnSpPr>
        <p:spPr>
          <a:xfrm>
            <a:off x="8296276" y="3127075"/>
            <a:ext cx="0" cy="549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45" idx="2"/>
            <a:endCxn id="52" idx="0"/>
          </p:cNvCxnSpPr>
          <p:nvPr/>
        </p:nvCxnSpPr>
        <p:spPr>
          <a:xfrm flipH="1">
            <a:off x="10901361" y="3127075"/>
            <a:ext cx="1" cy="549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3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619625" y="2419350"/>
            <a:ext cx="2609850" cy="15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Dipartimento di Musicologia</a:t>
            </a:r>
            <a:endParaRPr lang="it-IT" sz="28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5924550" y="419100"/>
            <a:ext cx="1781175" cy="1123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Catalogare e digitalizzare musica pop e jazz 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8191499" y="1543051"/>
            <a:ext cx="2219326" cy="10751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Etnomosicologia</a:t>
            </a:r>
            <a:r>
              <a:rPr lang="it-IT" dirty="0"/>
              <a:t> e </a:t>
            </a:r>
            <a:r>
              <a:rPr lang="it-IT" dirty="0" err="1"/>
              <a:t>Popular</a:t>
            </a:r>
            <a:r>
              <a:rPr lang="it-IT" dirty="0"/>
              <a:t> Music </a:t>
            </a:r>
            <a:r>
              <a:rPr lang="it-IT" dirty="0" err="1" smtClean="0"/>
              <a:t>Studies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8191499" y="2865834"/>
            <a:ext cx="2219326" cy="10775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Documentazione dei gusti musicali dei giovani cremonesi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8196261" y="4191000"/>
            <a:ext cx="2214564" cy="11501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Repertoriare musiche antiche stampate in edizione moderna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829300" y="5341141"/>
            <a:ext cx="1876425" cy="10120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Collezione degli strumenti musical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391544" y="4004966"/>
            <a:ext cx="2045494" cy="11858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Lettura e scrittura scientifica in ambito </a:t>
            </a:r>
            <a:r>
              <a:rPr lang="it-IT" dirty="0" smtClean="0"/>
              <a:t>umanistico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403748" y="2786359"/>
            <a:ext cx="2045494" cy="9239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Archivio Tognazzi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482329" y="1708841"/>
            <a:ext cx="2045494" cy="762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Archivio fotografico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3757614" y="5341141"/>
            <a:ext cx="1785936" cy="9763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Medioevo </a:t>
            </a:r>
            <a:r>
              <a:rPr lang="it-IT" dirty="0" smtClean="0"/>
              <a:t>musicale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648075" y="419100"/>
            <a:ext cx="1895475" cy="1123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Biblioteconomia e archivistica: gestire risorse librarie</a:t>
            </a:r>
          </a:p>
        </p:txBody>
      </p:sp>
      <p:cxnSp>
        <p:nvCxnSpPr>
          <p:cNvPr id="18" name="Connettore 1 17"/>
          <p:cNvCxnSpPr>
            <a:stCxn id="14" idx="2"/>
          </p:cNvCxnSpPr>
          <p:nvPr/>
        </p:nvCxnSpPr>
        <p:spPr>
          <a:xfrm>
            <a:off x="4595813" y="1543050"/>
            <a:ext cx="588764" cy="876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3" idx="2"/>
          </p:cNvCxnSpPr>
          <p:nvPr/>
        </p:nvCxnSpPr>
        <p:spPr>
          <a:xfrm flipH="1">
            <a:off x="6505574" y="1543050"/>
            <a:ext cx="309564" cy="876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4" idx="1"/>
          </p:cNvCxnSpPr>
          <p:nvPr/>
        </p:nvCxnSpPr>
        <p:spPr>
          <a:xfrm flipH="1">
            <a:off x="7205663" y="2080617"/>
            <a:ext cx="985836" cy="454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5" idx="1"/>
          </p:cNvCxnSpPr>
          <p:nvPr/>
        </p:nvCxnSpPr>
        <p:spPr>
          <a:xfrm flipH="1">
            <a:off x="7253287" y="3404592"/>
            <a:ext cx="938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6" idx="1"/>
          </p:cNvCxnSpPr>
          <p:nvPr/>
        </p:nvCxnSpPr>
        <p:spPr>
          <a:xfrm>
            <a:off x="7153275" y="3857625"/>
            <a:ext cx="1042986" cy="908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endCxn id="7" idx="0"/>
          </p:cNvCxnSpPr>
          <p:nvPr/>
        </p:nvCxnSpPr>
        <p:spPr>
          <a:xfrm>
            <a:off x="6505574" y="3943350"/>
            <a:ext cx="261939" cy="1397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3" idx="0"/>
          </p:cNvCxnSpPr>
          <p:nvPr/>
        </p:nvCxnSpPr>
        <p:spPr>
          <a:xfrm flipH="1">
            <a:off x="4650582" y="3943350"/>
            <a:ext cx="916780" cy="1397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>
            <a:off x="3409357" y="3857624"/>
            <a:ext cx="1322189" cy="740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2" idx="1"/>
            <a:endCxn id="10" idx="3"/>
          </p:cNvCxnSpPr>
          <p:nvPr/>
        </p:nvCxnSpPr>
        <p:spPr>
          <a:xfrm flipH="1">
            <a:off x="3449242" y="3181350"/>
            <a:ext cx="1170383" cy="66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1" idx="3"/>
          </p:cNvCxnSpPr>
          <p:nvPr/>
        </p:nvCxnSpPr>
        <p:spPr>
          <a:xfrm>
            <a:off x="3527823" y="2089841"/>
            <a:ext cx="1122759" cy="488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8315325" y="740568"/>
            <a:ext cx="985837" cy="4857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 posti</a:t>
            </a:r>
            <a:endParaRPr lang="it-IT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10858500" y="1861542"/>
            <a:ext cx="962025" cy="4381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 posti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10868024" y="3204567"/>
            <a:ext cx="962025" cy="4000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 posti</a:t>
            </a:r>
            <a:endParaRPr lang="it-IT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10858500" y="4531368"/>
            <a:ext cx="1085850" cy="46940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 posti</a:t>
            </a:r>
            <a:endParaRPr lang="it-IT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8115300" y="5637608"/>
            <a:ext cx="904875" cy="4191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 posti</a:t>
            </a:r>
            <a:endParaRPr lang="it-IT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2384821" y="5623321"/>
            <a:ext cx="1024535" cy="41284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 posti</a:t>
            </a:r>
            <a:endParaRPr lang="it-IT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167583" y="4350245"/>
            <a:ext cx="1013817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10 posti</a:t>
            </a:r>
            <a:endParaRPr lang="it-IT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165799" y="3019721"/>
            <a:ext cx="958452" cy="4572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 posti</a:t>
            </a:r>
            <a:endParaRPr lang="it-IT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161332" y="1827980"/>
            <a:ext cx="1030485" cy="50527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 posti</a:t>
            </a:r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2144913" y="735806"/>
            <a:ext cx="1017388" cy="49053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 posti</a:t>
            </a:r>
            <a:endParaRPr lang="it-IT" dirty="0"/>
          </a:p>
        </p:txBody>
      </p:sp>
      <p:cxnSp>
        <p:nvCxnSpPr>
          <p:cNvPr id="54" name="Connettore 1 53"/>
          <p:cNvCxnSpPr>
            <a:stCxn id="52" idx="3"/>
            <a:endCxn id="14" idx="1"/>
          </p:cNvCxnSpPr>
          <p:nvPr/>
        </p:nvCxnSpPr>
        <p:spPr>
          <a:xfrm>
            <a:off x="3162301" y="981075"/>
            <a:ext cx="4857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3" idx="3"/>
            <a:endCxn id="41" idx="1"/>
          </p:cNvCxnSpPr>
          <p:nvPr/>
        </p:nvCxnSpPr>
        <p:spPr>
          <a:xfrm>
            <a:off x="7705725" y="981075"/>
            <a:ext cx="609600" cy="2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4" idx="3"/>
            <a:endCxn id="42" idx="1"/>
          </p:cNvCxnSpPr>
          <p:nvPr/>
        </p:nvCxnSpPr>
        <p:spPr>
          <a:xfrm>
            <a:off x="10410825" y="2080617"/>
            <a:ext cx="447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5" idx="3"/>
            <a:endCxn id="43" idx="1"/>
          </p:cNvCxnSpPr>
          <p:nvPr/>
        </p:nvCxnSpPr>
        <p:spPr>
          <a:xfrm>
            <a:off x="10410825" y="3404592"/>
            <a:ext cx="4571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6" idx="3"/>
            <a:endCxn id="44" idx="1"/>
          </p:cNvCxnSpPr>
          <p:nvPr/>
        </p:nvCxnSpPr>
        <p:spPr>
          <a:xfrm flipV="1">
            <a:off x="10410825" y="4766070"/>
            <a:ext cx="44767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7" idx="3"/>
            <a:endCxn id="45" idx="1"/>
          </p:cNvCxnSpPr>
          <p:nvPr/>
        </p:nvCxnSpPr>
        <p:spPr>
          <a:xfrm>
            <a:off x="7705725" y="5847158"/>
            <a:ext cx="409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13" idx="1"/>
            <a:endCxn id="46" idx="3"/>
          </p:cNvCxnSpPr>
          <p:nvPr/>
        </p:nvCxnSpPr>
        <p:spPr>
          <a:xfrm flipH="1">
            <a:off x="3409356" y="5829299"/>
            <a:ext cx="348258" cy="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stCxn id="8" idx="1"/>
            <a:endCxn id="47" idx="3"/>
          </p:cNvCxnSpPr>
          <p:nvPr/>
        </p:nvCxnSpPr>
        <p:spPr>
          <a:xfrm flipH="1" flipV="1">
            <a:off x="1181400" y="4597895"/>
            <a:ext cx="21014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10" idx="1"/>
            <a:endCxn id="48" idx="3"/>
          </p:cNvCxnSpPr>
          <p:nvPr/>
        </p:nvCxnSpPr>
        <p:spPr>
          <a:xfrm flipH="1">
            <a:off x="1124251" y="3248321"/>
            <a:ext cx="279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11" idx="1"/>
            <a:endCxn id="51" idx="3"/>
          </p:cNvCxnSpPr>
          <p:nvPr/>
        </p:nvCxnSpPr>
        <p:spPr>
          <a:xfrm flipH="1" flipV="1">
            <a:off x="1191817" y="2080617"/>
            <a:ext cx="290512" cy="9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148345" y="361951"/>
            <a:ext cx="2347329" cy="16430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Facoltà di Ingegneria</a:t>
            </a:r>
            <a:endParaRPr lang="it-IT" sz="28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4610097" y="669131"/>
            <a:ext cx="2114550" cy="10287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Dipartimento di Ingegneria civile e Architettura</a:t>
            </a:r>
            <a:endParaRPr lang="it-IT" sz="20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4225523" y="2605091"/>
            <a:ext cx="2114550" cy="120967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Dipartimento di Ingegneria Industriale e dell’Informazione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7848599" y="204789"/>
            <a:ext cx="2066925" cy="8858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44° Congresso AIA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7848599" y="1471613"/>
            <a:ext cx="2066925" cy="90487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OpenStreetMap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7152082" y="2824165"/>
            <a:ext cx="2066925" cy="762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Progetto ‘’Ingegno’’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6959199" y="4038602"/>
            <a:ext cx="2009775" cy="7715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Progetto ‘’Germogli di conoscenza’’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6786561" y="5176840"/>
            <a:ext cx="2182413" cy="88820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Progetto ‘’Io collaboro a </a:t>
            </a:r>
            <a:r>
              <a:rPr lang="it-IT" dirty="0" err="1" smtClean="0"/>
              <a:t>StageIngegneriaPV</a:t>
            </a:r>
            <a:r>
              <a:rPr lang="it-IT" dirty="0" smtClean="0"/>
              <a:t>’’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373161" y="4855370"/>
            <a:ext cx="1819275" cy="8096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Lavorare con la Stampante 3D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2109785" y="5003008"/>
            <a:ext cx="1847850" cy="85725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DAM </a:t>
            </a:r>
            <a:r>
              <a:rPr lang="it-IT" dirty="0"/>
              <a:t>P</a:t>
            </a:r>
            <a:r>
              <a:rPr lang="it-IT" dirty="0" smtClean="0"/>
              <a:t>roject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597655" y="3743931"/>
            <a:ext cx="1652587" cy="7524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Geometria degli Specchi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627587" y="2605091"/>
            <a:ext cx="1868087" cy="83581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 0 a 1 (Giga)</a:t>
            </a:r>
            <a:endParaRPr lang="it-IT" dirty="0"/>
          </a:p>
        </p:txBody>
      </p:sp>
      <p:cxnSp>
        <p:nvCxnSpPr>
          <p:cNvPr id="15" name="Connettore 1 14"/>
          <p:cNvCxnSpPr>
            <a:stCxn id="2" idx="3"/>
            <a:endCxn id="3" idx="1"/>
          </p:cNvCxnSpPr>
          <p:nvPr/>
        </p:nvCxnSpPr>
        <p:spPr>
          <a:xfrm>
            <a:off x="3495674" y="1183481"/>
            <a:ext cx="11144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endCxn id="5" idx="1"/>
          </p:cNvCxnSpPr>
          <p:nvPr/>
        </p:nvCxnSpPr>
        <p:spPr>
          <a:xfrm flipV="1">
            <a:off x="6729411" y="647702"/>
            <a:ext cx="1119188" cy="395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3" idx="3"/>
            <a:endCxn id="6" idx="1"/>
          </p:cNvCxnSpPr>
          <p:nvPr/>
        </p:nvCxnSpPr>
        <p:spPr>
          <a:xfrm>
            <a:off x="6724647" y="1183481"/>
            <a:ext cx="1123952" cy="740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endCxn id="4" idx="0"/>
          </p:cNvCxnSpPr>
          <p:nvPr/>
        </p:nvCxnSpPr>
        <p:spPr>
          <a:xfrm>
            <a:off x="3486145" y="1839516"/>
            <a:ext cx="1796653" cy="765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4" idx="3"/>
            <a:endCxn id="7" idx="1"/>
          </p:cNvCxnSpPr>
          <p:nvPr/>
        </p:nvCxnSpPr>
        <p:spPr>
          <a:xfrm flipV="1">
            <a:off x="6340073" y="3205165"/>
            <a:ext cx="812009" cy="4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endCxn id="8" idx="1"/>
          </p:cNvCxnSpPr>
          <p:nvPr/>
        </p:nvCxnSpPr>
        <p:spPr>
          <a:xfrm>
            <a:off x="6340073" y="3671889"/>
            <a:ext cx="619126" cy="752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9" idx="1"/>
          </p:cNvCxnSpPr>
          <p:nvPr/>
        </p:nvCxnSpPr>
        <p:spPr>
          <a:xfrm>
            <a:off x="6192436" y="3852864"/>
            <a:ext cx="594125" cy="1768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4" idx="2"/>
            <a:endCxn id="10" idx="0"/>
          </p:cNvCxnSpPr>
          <p:nvPr/>
        </p:nvCxnSpPr>
        <p:spPr>
          <a:xfrm>
            <a:off x="5282798" y="3814766"/>
            <a:ext cx="1" cy="1040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endCxn id="11" idx="0"/>
          </p:cNvCxnSpPr>
          <p:nvPr/>
        </p:nvCxnSpPr>
        <p:spPr>
          <a:xfrm flipH="1">
            <a:off x="3033710" y="3814766"/>
            <a:ext cx="1339451" cy="1188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12" idx="3"/>
          </p:cNvCxnSpPr>
          <p:nvPr/>
        </p:nvCxnSpPr>
        <p:spPr>
          <a:xfrm flipH="1">
            <a:off x="3250242" y="3524845"/>
            <a:ext cx="945661" cy="595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4" idx="1"/>
            <a:endCxn id="13" idx="3"/>
          </p:cNvCxnSpPr>
          <p:nvPr/>
        </p:nvCxnSpPr>
        <p:spPr>
          <a:xfrm flipH="1" flipV="1">
            <a:off x="3495674" y="3023001"/>
            <a:ext cx="729849" cy="186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39"/>
          <p:cNvSpPr/>
          <p:nvPr/>
        </p:nvSpPr>
        <p:spPr>
          <a:xfrm>
            <a:off x="10515599" y="419102"/>
            <a:ext cx="1038225" cy="45719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 posti</a:t>
            </a:r>
            <a:endParaRPr lang="it-IT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10667997" y="1685776"/>
            <a:ext cx="1095378" cy="47654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42 posti</a:t>
            </a:r>
            <a:endParaRPr lang="it-IT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9915524" y="2996210"/>
            <a:ext cx="1085856" cy="41791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8 posti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9829802" y="4186834"/>
            <a:ext cx="1152525" cy="47505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 posti</a:t>
            </a:r>
            <a:endParaRPr lang="it-IT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9615487" y="5362575"/>
            <a:ext cx="1162050" cy="4643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 posti</a:t>
            </a:r>
            <a:endParaRPr lang="it-IT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4761007" y="6065045"/>
            <a:ext cx="1043582" cy="4762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 posto</a:t>
            </a:r>
            <a:endParaRPr lang="it-IT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534585" y="5176840"/>
            <a:ext cx="981075" cy="53339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 posti</a:t>
            </a:r>
            <a:endParaRPr lang="it-IT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282695" y="3859421"/>
            <a:ext cx="1076325" cy="52149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 posti</a:t>
            </a:r>
            <a:endParaRPr lang="it-IT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282695" y="2756300"/>
            <a:ext cx="1021561" cy="533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 posti</a:t>
            </a:r>
            <a:endParaRPr lang="it-IT" dirty="0"/>
          </a:p>
        </p:txBody>
      </p:sp>
      <p:cxnSp>
        <p:nvCxnSpPr>
          <p:cNvPr id="50" name="Connettore 1 49"/>
          <p:cNvCxnSpPr>
            <a:stCxn id="7" idx="3"/>
            <a:endCxn id="42" idx="1"/>
          </p:cNvCxnSpPr>
          <p:nvPr/>
        </p:nvCxnSpPr>
        <p:spPr>
          <a:xfrm>
            <a:off x="9219007" y="3205165"/>
            <a:ext cx="696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8" idx="3"/>
            <a:endCxn id="43" idx="1"/>
          </p:cNvCxnSpPr>
          <p:nvPr/>
        </p:nvCxnSpPr>
        <p:spPr>
          <a:xfrm flipV="1">
            <a:off x="8968974" y="4424364"/>
            <a:ext cx="86082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9" idx="3"/>
            <a:endCxn id="44" idx="1"/>
          </p:cNvCxnSpPr>
          <p:nvPr/>
        </p:nvCxnSpPr>
        <p:spPr>
          <a:xfrm flipV="1">
            <a:off x="8968974" y="5594746"/>
            <a:ext cx="646513" cy="26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10" idx="2"/>
            <a:endCxn id="45" idx="0"/>
          </p:cNvCxnSpPr>
          <p:nvPr/>
        </p:nvCxnSpPr>
        <p:spPr>
          <a:xfrm flipH="1">
            <a:off x="5282798" y="5664995"/>
            <a:ext cx="1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11" idx="1"/>
            <a:endCxn id="46" idx="3"/>
          </p:cNvCxnSpPr>
          <p:nvPr/>
        </p:nvCxnSpPr>
        <p:spPr>
          <a:xfrm flipH="1">
            <a:off x="1515660" y="5431633"/>
            <a:ext cx="594125" cy="11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12" idx="1"/>
            <a:endCxn id="47" idx="3"/>
          </p:cNvCxnSpPr>
          <p:nvPr/>
        </p:nvCxnSpPr>
        <p:spPr>
          <a:xfrm flipH="1" flipV="1">
            <a:off x="1359020" y="4120167"/>
            <a:ext cx="23863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stCxn id="13" idx="1"/>
            <a:endCxn id="48" idx="3"/>
          </p:cNvCxnSpPr>
          <p:nvPr/>
        </p:nvCxnSpPr>
        <p:spPr>
          <a:xfrm flipH="1" flipV="1">
            <a:off x="1304256" y="3023000"/>
            <a:ext cx="32333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6" idx="3"/>
            <a:endCxn id="41" idx="1"/>
          </p:cNvCxnSpPr>
          <p:nvPr/>
        </p:nvCxnSpPr>
        <p:spPr>
          <a:xfrm flipV="1">
            <a:off x="9915524" y="1924050"/>
            <a:ext cx="75247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5" idx="3"/>
            <a:endCxn id="40" idx="1"/>
          </p:cNvCxnSpPr>
          <p:nvPr/>
        </p:nvCxnSpPr>
        <p:spPr>
          <a:xfrm>
            <a:off x="9915524" y="647702"/>
            <a:ext cx="60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85775" y="962025"/>
            <a:ext cx="2781300" cy="136207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Dipartimento di Scienze Economiche e Aziendali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4143375" y="257175"/>
            <a:ext cx="2409825" cy="9715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Stage a Economia</a:t>
            </a:r>
            <a:endParaRPr lang="it-IT" sz="20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4110037" y="1905001"/>
            <a:ext cx="2443163" cy="9715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Bigdata</a:t>
            </a:r>
            <a:endParaRPr lang="it-IT" sz="2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7200900" y="495300"/>
            <a:ext cx="130492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30 posti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7248525" y="2124076"/>
            <a:ext cx="1257300" cy="533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30 posti</a:t>
            </a:r>
            <a:endParaRPr lang="it-IT" dirty="0"/>
          </a:p>
        </p:txBody>
      </p:sp>
      <p:cxnSp>
        <p:nvCxnSpPr>
          <p:cNvPr id="8" name="Connettore 1 7"/>
          <p:cNvCxnSpPr>
            <a:stCxn id="2" idx="3"/>
            <a:endCxn id="3" idx="1"/>
          </p:cNvCxnSpPr>
          <p:nvPr/>
        </p:nvCxnSpPr>
        <p:spPr>
          <a:xfrm flipV="1">
            <a:off x="3267075" y="742950"/>
            <a:ext cx="876300" cy="900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2" idx="3"/>
            <a:endCxn id="4" idx="1"/>
          </p:cNvCxnSpPr>
          <p:nvPr/>
        </p:nvCxnSpPr>
        <p:spPr>
          <a:xfrm>
            <a:off x="3267075" y="1643063"/>
            <a:ext cx="842962" cy="747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3" idx="3"/>
            <a:endCxn id="5" idx="1"/>
          </p:cNvCxnSpPr>
          <p:nvPr/>
        </p:nvCxnSpPr>
        <p:spPr>
          <a:xfrm>
            <a:off x="6553200" y="742950"/>
            <a:ext cx="647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4" idx="3"/>
            <a:endCxn id="6" idx="1"/>
          </p:cNvCxnSpPr>
          <p:nvPr/>
        </p:nvCxnSpPr>
        <p:spPr>
          <a:xfrm>
            <a:off x="6553200" y="2390776"/>
            <a:ext cx="695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485775" y="3514725"/>
            <a:ext cx="2867025" cy="117157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Dipartimento di Scienze Politiche</a:t>
            </a:r>
            <a:endParaRPr lang="it-IT" sz="20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481012" y="5267326"/>
            <a:ext cx="2819400" cy="11049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Servizio Terza Missione</a:t>
            </a:r>
            <a:endParaRPr lang="it-IT" sz="200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143375" y="3838574"/>
            <a:ext cx="1285875" cy="5238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 posto</a:t>
            </a:r>
            <a:endParaRPr lang="it-IT" dirty="0"/>
          </a:p>
        </p:txBody>
      </p:sp>
      <p:cxnSp>
        <p:nvCxnSpPr>
          <p:cNvPr id="21" name="Connettore 1 20"/>
          <p:cNvCxnSpPr>
            <a:stCxn id="17" idx="3"/>
            <a:endCxn id="19" idx="1"/>
          </p:cNvCxnSpPr>
          <p:nvPr/>
        </p:nvCxnSpPr>
        <p:spPr>
          <a:xfrm flipV="1">
            <a:off x="3352800" y="4100512"/>
            <a:ext cx="79057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4152900" y="5562600"/>
            <a:ext cx="1276350" cy="51435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 posti</a:t>
            </a:r>
            <a:endParaRPr lang="it-IT" dirty="0"/>
          </a:p>
        </p:txBody>
      </p:sp>
      <p:cxnSp>
        <p:nvCxnSpPr>
          <p:cNvPr id="25" name="Connettore 1 24"/>
          <p:cNvCxnSpPr>
            <a:stCxn id="18" idx="3"/>
            <a:endCxn id="23" idx="1"/>
          </p:cNvCxnSpPr>
          <p:nvPr/>
        </p:nvCxnSpPr>
        <p:spPr>
          <a:xfrm>
            <a:off x="3300412" y="5819776"/>
            <a:ext cx="85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74094" y="1200150"/>
            <a:ext cx="2238375" cy="135731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Dipartimento di Studi Umanistici</a:t>
            </a:r>
            <a:endParaRPr lang="it-IT" sz="20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3838575" y="184546"/>
            <a:ext cx="1809750" cy="752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Sezione di storia dell’arte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3781649" y="1278640"/>
            <a:ext cx="2238375" cy="11525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Istituto pavese per la storia della Resistenza e dell’età contemporanea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3772124" y="2810976"/>
            <a:ext cx="180975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Scavi archeologici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6461520" y="312884"/>
            <a:ext cx="1209675" cy="4476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 posti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6418658" y="1622122"/>
            <a:ext cx="1295400" cy="4857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 posti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6422862" y="2950779"/>
            <a:ext cx="1187613" cy="44429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 posto</a:t>
            </a:r>
            <a:endParaRPr lang="it-IT" dirty="0"/>
          </a:p>
        </p:txBody>
      </p:sp>
      <p:cxnSp>
        <p:nvCxnSpPr>
          <p:cNvPr id="10" name="Connettore 1 9"/>
          <p:cNvCxnSpPr>
            <a:stCxn id="2" idx="3"/>
            <a:endCxn id="3" idx="1"/>
          </p:cNvCxnSpPr>
          <p:nvPr/>
        </p:nvCxnSpPr>
        <p:spPr>
          <a:xfrm flipV="1">
            <a:off x="2712469" y="560784"/>
            <a:ext cx="1126106" cy="13180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2" idx="3"/>
            <a:endCxn id="4" idx="1"/>
          </p:cNvCxnSpPr>
          <p:nvPr/>
        </p:nvCxnSpPr>
        <p:spPr>
          <a:xfrm flipV="1">
            <a:off x="2712469" y="1854903"/>
            <a:ext cx="1069180" cy="23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" idx="3"/>
            <a:endCxn id="5" idx="1"/>
          </p:cNvCxnSpPr>
          <p:nvPr/>
        </p:nvCxnSpPr>
        <p:spPr>
          <a:xfrm>
            <a:off x="2712469" y="1878807"/>
            <a:ext cx="1059655" cy="1294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" idx="3"/>
            <a:endCxn id="6" idx="1"/>
          </p:cNvCxnSpPr>
          <p:nvPr/>
        </p:nvCxnSpPr>
        <p:spPr>
          <a:xfrm flipV="1">
            <a:off x="5648325" y="536722"/>
            <a:ext cx="813195" cy="24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4" idx="3"/>
            <a:endCxn id="7" idx="1"/>
          </p:cNvCxnSpPr>
          <p:nvPr/>
        </p:nvCxnSpPr>
        <p:spPr>
          <a:xfrm>
            <a:off x="6020024" y="1854903"/>
            <a:ext cx="398634" cy="101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5" idx="3"/>
            <a:endCxn id="8" idx="1"/>
          </p:cNvCxnSpPr>
          <p:nvPr/>
        </p:nvCxnSpPr>
        <p:spPr>
          <a:xfrm flipV="1">
            <a:off x="5581874" y="3172925"/>
            <a:ext cx="84098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arrotondato 63"/>
          <p:cNvSpPr/>
          <p:nvPr/>
        </p:nvSpPr>
        <p:spPr>
          <a:xfrm>
            <a:off x="533400" y="4460755"/>
            <a:ext cx="2362200" cy="146685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Dipartimento di Scienze del Sistema Nervoso e del Comportamento</a:t>
            </a:r>
            <a:endParaRPr lang="it-IT" sz="2000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3838575" y="4766700"/>
            <a:ext cx="1885950" cy="9929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 diversi ambiti della Psicologia</a:t>
            </a:r>
            <a:endParaRPr lang="it-IT" dirty="0"/>
          </a:p>
        </p:txBody>
      </p:sp>
      <p:cxnSp>
        <p:nvCxnSpPr>
          <p:cNvPr id="67" name="Connettore 1 66"/>
          <p:cNvCxnSpPr>
            <a:endCxn id="65" idx="1"/>
          </p:cNvCxnSpPr>
          <p:nvPr/>
        </p:nvCxnSpPr>
        <p:spPr>
          <a:xfrm>
            <a:off x="2895600" y="5263190"/>
            <a:ext cx="942975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arrotondato 70"/>
          <p:cNvSpPr/>
          <p:nvPr/>
        </p:nvSpPr>
        <p:spPr>
          <a:xfrm>
            <a:off x="6522241" y="5039352"/>
            <a:ext cx="1088234" cy="4476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 posti</a:t>
            </a:r>
            <a:endParaRPr lang="it-IT" dirty="0"/>
          </a:p>
        </p:txBody>
      </p:sp>
      <p:cxnSp>
        <p:nvCxnSpPr>
          <p:cNvPr id="79" name="Connettore 1 78"/>
          <p:cNvCxnSpPr/>
          <p:nvPr/>
        </p:nvCxnSpPr>
        <p:spPr>
          <a:xfrm flipV="1">
            <a:off x="5724525" y="5263190"/>
            <a:ext cx="771636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VALUTAZIONE DEL TUTOR UNIVERSITARIO: 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Livello di interesse degli studenti rispetto alle attività proposte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61648"/>
              </p:ext>
            </p:extLst>
          </p:nvPr>
        </p:nvGraphicFramePr>
        <p:xfrm>
          <a:off x="413862" y="2400300"/>
          <a:ext cx="3596164" cy="35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61140"/>
              </p:ext>
            </p:extLst>
          </p:nvPr>
        </p:nvGraphicFramePr>
        <p:xfrm>
          <a:off x="4010026" y="2400300"/>
          <a:ext cx="4244817" cy="35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547513"/>
              </p:ext>
            </p:extLst>
          </p:nvPr>
        </p:nvGraphicFramePr>
        <p:xfrm>
          <a:off x="8035767" y="2400300"/>
          <a:ext cx="4015265" cy="35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29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733207"/>
              </p:ext>
            </p:extLst>
          </p:nvPr>
        </p:nvGraphicFramePr>
        <p:xfrm>
          <a:off x="3877628" y="1972009"/>
          <a:ext cx="4667250" cy="356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084790"/>
              </p:ext>
            </p:extLst>
          </p:nvPr>
        </p:nvGraphicFramePr>
        <p:xfrm>
          <a:off x="-66675" y="1972009"/>
          <a:ext cx="440055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99587"/>
              </p:ext>
            </p:extLst>
          </p:nvPr>
        </p:nvGraphicFramePr>
        <p:xfrm>
          <a:off x="8088630" y="1972009"/>
          <a:ext cx="4103370" cy="345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VALUTAZIONE DEL TUTOR UNIVERSITARIO: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Livello di interesse degli studenti rispetto alle attività proposte</a:t>
            </a:r>
          </a:p>
        </p:txBody>
      </p:sp>
    </p:spTree>
    <p:extLst>
      <p:ext uri="{BB962C8B-B14F-4D97-AF65-F5344CB8AC3E}">
        <p14:creationId xmlns:p14="http://schemas.microsoft.com/office/powerpoint/2010/main" val="14701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963798"/>
              </p:ext>
            </p:extLst>
          </p:nvPr>
        </p:nvGraphicFramePr>
        <p:xfrm>
          <a:off x="523875" y="2147977"/>
          <a:ext cx="4177521" cy="340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460164"/>
              </p:ext>
            </p:extLst>
          </p:nvPr>
        </p:nvGraphicFramePr>
        <p:xfrm>
          <a:off x="7677151" y="2141287"/>
          <a:ext cx="4629149" cy="341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VALUTAZIONE DEL TUTOR UNIVERSITARIO: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Livello di interesse degli studenti rispetto alle attività proposte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79407"/>
              </p:ext>
            </p:extLst>
          </p:nvPr>
        </p:nvGraphicFramePr>
        <p:xfrm>
          <a:off x="3920000" y="2147977"/>
          <a:ext cx="4776675" cy="35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97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7729851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8" y="1373380"/>
            <a:ext cx="2849684" cy="27698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69396" y="1423372"/>
            <a:ext cx="2277688" cy="43088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Per </a:t>
            </a:r>
            <a:r>
              <a:rPr lang="it-IT" sz="1100" dirty="0"/>
              <a:t>offrire un'opportunità ai giovani di misurarsi con il mondo del lavoro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516" y="1995594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41.46%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69396" y="267895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34.15%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87563" y="3979836"/>
            <a:ext cx="1838940" cy="76944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it-IT" sz="1100" dirty="0" smtClean="0"/>
              <a:t>Per </a:t>
            </a:r>
            <a:r>
              <a:rPr lang="it-IT" sz="1100" dirty="0"/>
              <a:t>offrire un aiuto nella scelta in vista di un loro successivo percorso formativo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807033" y="350214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65.85%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069048" y="2959506"/>
            <a:ext cx="2609074" cy="60016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Per </a:t>
            </a:r>
            <a:r>
              <a:rPr lang="it-IT" sz="1100" dirty="0"/>
              <a:t>offrire un contributo alla scuola nella sperimentazione di nuove modalità di apprendimento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49475" y="199559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53.66%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44829" y="1199416"/>
            <a:ext cx="1717282" cy="76944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Perché </a:t>
            </a:r>
            <a:r>
              <a:rPr lang="it-IT" sz="1100" dirty="0"/>
              <a:t>l'università deve contribuire alla crescita anche professionale dei </a:t>
            </a:r>
            <a:r>
              <a:rPr lang="it-IT" sz="1100" dirty="0" smtClean="0"/>
              <a:t>giovani</a:t>
            </a:r>
            <a:endParaRPr lang="it-IT" sz="11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6887" y="127925"/>
            <a:ext cx="58529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Quali motivazioni hanno spinto il Dipartimento ad ospitare un tirocinante in alternanza? 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54369" y="1369517"/>
            <a:ext cx="631570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Quali sono stati gli eventuali punti di debolezza dell’esperienza? 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13" y="2035812"/>
            <a:ext cx="3119746" cy="289178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9824527" y="2873165"/>
            <a:ext cx="1921358" cy="43088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it-IT" sz="1100" dirty="0" smtClean="0"/>
              <a:t>impegno </a:t>
            </a:r>
            <a:r>
              <a:rPr lang="it-IT" sz="1100" dirty="0"/>
              <a:t>eccessivo per il Dipartimento coinvolto 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131428" y="262083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39.02%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426601" y="2346136"/>
            <a:ext cx="1391728" cy="261610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it-IT" sz="1100" dirty="0"/>
              <a:t>D</a:t>
            </a:r>
            <a:r>
              <a:rPr lang="it-IT" sz="1100" dirty="0" smtClean="0"/>
              <a:t>urata </a:t>
            </a:r>
            <a:r>
              <a:rPr lang="it-IT" sz="1100" dirty="0"/>
              <a:t>troppo breve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8036662" y="2607746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26.83%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97254" y="4734409"/>
            <a:ext cx="1735909" cy="60016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G</a:t>
            </a:r>
            <a:r>
              <a:rPr lang="it-IT" sz="1100" dirty="0" smtClean="0"/>
              <a:t>li </a:t>
            </a:r>
            <a:r>
              <a:rPr lang="it-IT" sz="1100" dirty="0"/>
              <a:t>studenti non hanno una preparazione adeguata per affrontare il tirocinio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8014246" y="4076227"/>
            <a:ext cx="78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4.88%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76372" y="4389272"/>
            <a:ext cx="2260600" cy="43088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S</a:t>
            </a:r>
            <a:r>
              <a:rPr lang="it-IT" sz="1100" dirty="0" smtClean="0"/>
              <a:t>cuola </a:t>
            </a:r>
            <a:r>
              <a:rPr lang="it-IT" sz="1100" dirty="0"/>
              <a:t>e università sono due mondi troppo distanti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649654" y="4413228"/>
            <a:ext cx="78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4.88% </a:t>
            </a: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141883" y="5975112"/>
            <a:ext cx="9296400" cy="7303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VALUTAZIONE DEL TUTOR UNIVERSITARIO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20" grpId="0" animBg="1"/>
      <p:bldP spid="21" grpId="0" animBg="1"/>
      <p:bldP spid="23" grpId="0" animBg="1"/>
      <p:bldP spid="24" grpId="0"/>
      <p:bldP spid="25" grpId="0" animBg="1"/>
      <p:bldP spid="26" grpId="0"/>
      <p:bldP spid="2" grpId="0" animBg="1"/>
      <p:bldP spid="3" grpId="0"/>
      <p:bldP spid="4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" y="1498698"/>
            <a:ext cx="5020889" cy="302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121920" y="764774"/>
            <a:ext cx="6808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INTERESSE: </a:t>
            </a:r>
            <a:endParaRPr lang="it-IT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valuti il livello del tuo interesse per le attività proposte?</a:t>
            </a: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7" y="4118470"/>
            <a:ext cx="5412506" cy="2618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5577840" y="3010138"/>
            <a:ext cx="60101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COMPETENZE: </a:t>
            </a:r>
            <a:endParaRPr lang="it-IT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giudichi il tuo livello di preparazione rispetto a quanto atteso per lo svolgimento delle attività proposte?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8063" y="141592"/>
            <a:ext cx="1185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348 </a:t>
            </a:r>
            <a:r>
              <a:rPr lang="it-IT" sz="2400" b="1" dirty="0" smtClean="0">
                <a:solidFill>
                  <a:schemeClr val="bg1"/>
                </a:solidFill>
              </a:rPr>
              <a:t>studenti (su 691) - SCHEDE </a:t>
            </a:r>
            <a:r>
              <a:rPr lang="it-IT" sz="2400" b="1" dirty="0">
                <a:solidFill>
                  <a:schemeClr val="bg1"/>
                </a:solidFill>
              </a:rPr>
              <a:t>VALUTAZIONE DEL PERCORSO DA PARTE DELLO </a:t>
            </a:r>
            <a:r>
              <a:rPr lang="it-IT" sz="2400" b="1" dirty="0" smtClean="0">
                <a:solidFill>
                  <a:schemeClr val="bg1"/>
                </a:solidFill>
              </a:rPr>
              <a:t>STUDENTE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82601"/>
            <a:ext cx="9144000" cy="1460500"/>
          </a:xfrm>
          <a:noFill/>
        </p:spPr>
        <p:txBody>
          <a:bodyPr>
            <a:normAutofit/>
          </a:bodyPr>
          <a:lstStyle/>
          <a:p>
            <a:r>
              <a:rPr lang="it-IT" sz="8000" dirty="0" smtClean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Confronto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943099"/>
            <a:ext cx="9144000" cy="4581525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9683"/>
              </p:ext>
            </p:extLst>
          </p:nvPr>
        </p:nvGraphicFramePr>
        <p:xfrm>
          <a:off x="1524000" y="1943098"/>
          <a:ext cx="9144000" cy="458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630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ANNO</a:t>
                      </a:r>
                      <a:r>
                        <a:rPr lang="it-IT" sz="2400" baseline="0" dirty="0" smtClean="0"/>
                        <a:t> 2015/2016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ANNO 2016/2017</a:t>
                      </a:r>
                      <a:endParaRPr lang="it-IT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12</a:t>
                      </a:r>
                      <a:r>
                        <a:rPr lang="it-IT" sz="2000" dirty="0" smtClean="0">
                          <a:latin typeface="Adobe Garamond Pro Bold" panose="02020702060506020403" pitchFamily="18" charset="0"/>
                        </a:rPr>
                        <a:t> </a:t>
                      </a:r>
                      <a:r>
                        <a:rPr lang="it-IT" sz="1800" dirty="0" smtClean="0">
                          <a:latin typeface="Adobe Garamond Pro Bold" panose="02020702060506020403" pitchFamily="18" charset="0"/>
                        </a:rPr>
                        <a:t>scuole aderenti</a:t>
                      </a:r>
                      <a:endParaRPr lang="it-IT" sz="1800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40</a:t>
                      </a:r>
                      <a:r>
                        <a:rPr lang="it-IT" sz="2000" dirty="0" smtClean="0">
                          <a:latin typeface="Adobe Garamond Pro Bold" panose="02020702060506020403" pitchFamily="18" charset="0"/>
                        </a:rPr>
                        <a:t> </a:t>
                      </a:r>
                      <a:r>
                        <a:rPr lang="it-IT" sz="1800" dirty="0" smtClean="0">
                          <a:latin typeface="Adobe Garamond Pro Bold" panose="02020702060506020403" pitchFamily="18" charset="0"/>
                        </a:rPr>
                        <a:t>scuole aderenti</a:t>
                      </a:r>
                      <a:endParaRPr lang="it-IT" sz="1800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220 </a:t>
                      </a: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studenti iscritti</a:t>
                      </a:r>
                      <a:endParaRPr lang="it-IT" sz="2400" kern="1200" dirty="0">
                        <a:solidFill>
                          <a:srgbClr val="C00000"/>
                        </a:solidFill>
                        <a:latin typeface="Adobe Garamond Pro Bold" panose="020207020605060204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691</a:t>
                      </a:r>
                      <a:r>
                        <a:rPr lang="it-IT" dirty="0" smtClean="0">
                          <a:latin typeface="Adobe Garamond Pro Bold" panose="02020702060506020403" pitchFamily="18" charset="0"/>
                        </a:rPr>
                        <a:t> studenti iscritti</a:t>
                      </a:r>
                      <a:r>
                        <a:rPr lang="it-IT" baseline="0" dirty="0" smtClean="0">
                          <a:latin typeface="Adobe Garamond Pro Bold" panose="02020702060506020403" pitchFamily="18" charset="0"/>
                        </a:rPr>
                        <a:t> (su 725 posti)</a:t>
                      </a:r>
                      <a:endParaRPr lang="it-IT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23</a:t>
                      </a:r>
                      <a:r>
                        <a:rPr lang="it-IT" dirty="0" smtClean="0">
                          <a:latin typeface="Adobe Garamond Pro Bold" panose="02020702060506020403" pitchFamily="18" charset="0"/>
                        </a:rPr>
                        <a:t> progetti</a:t>
                      </a:r>
                      <a:endParaRPr lang="it-IT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54</a:t>
                      </a:r>
                      <a:r>
                        <a:rPr lang="it-IT" dirty="0" smtClean="0">
                          <a:latin typeface="Adobe Garamond Pro Bold" panose="02020702060506020403" pitchFamily="18" charset="0"/>
                        </a:rPr>
                        <a:t> progetti</a:t>
                      </a:r>
                      <a:endParaRPr lang="it-IT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/>
                      <a:r>
                        <a:rPr lang="it-IT" sz="2400" baseline="0" dirty="0" smtClean="0">
                          <a:solidFill>
                            <a:srgbClr val="C00000"/>
                          </a:solidFill>
                          <a:latin typeface="Adobe Garamond Pro Bold" panose="02020702060506020403" pitchFamily="18" charset="0"/>
                        </a:rPr>
                        <a:t> 9 </a:t>
                      </a:r>
                      <a:r>
                        <a:rPr lang="it-IT" dirty="0" smtClean="0">
                          <a:latin typeface="Adobe Garamond Pro Bold" panose="02020702060506020403" pitchFamily="18" charset="0"/>
                        </a:rPr>
                        <a:t>dipartimenti universitari coinvolti</a:t>
                      </a:r>
                      <a:endParaRPr lang="it-IT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u="none" dirty="0" smtClean="0">
                          <a:solidFill>
                            <a:srgbClr val="C00000"/>
                          </a:solidFill>
                          <a:effectLst/>
                          <a:latin typeface="Adobe Garamond Pro Bold" panose="02020702060506020403" pitchFamily="18" charset="0"/>
                        </a:rPr>
                        <a:t>14</a:t>
                      </a:r>
                      <a:r>
                        <a:rPr lang="it-IT" sz="2000" dirty="0" smtClean="0">
                          <a:latin typeface="Adobe Garamond Pro Bold" panose="02020702060506020403" pitchFamily="18" charset="0"/>
                        </a:rPr>
                        <a:t> </a:t>
                      </a:r>
                      <a:r>
                        <a:rPr lang="it-IT" sz="1800" dirty="0" smtClean="0">
                          <a:latin typeface="Adobe Garamond Pro Bold" panose="02020702060506020403" pitchFamily="18" charset="0"/>
                        </a:rPr>
                        <a:t>dipartimenti </a:t>
                      </a:r>
                      <a:r>
                        <a:rPr lang="it-IT" sz="1800" baseline="0" dirty="0" smtClean="0">
                          <a:latin typeface="Adobe Garamond Pro Bold" panose="02020702060506020403" pitchFamily="18" charset="0"/>
                        </a:rPr>
                        <a:t>+ </a:t>
                      </a:r>
                      <a:r>
                        <a:rPr lang="it-IT" sz="2400" b="1" u="none" kern="1200" dirty="0" smtClean="0">
                          <a:solidFill>
                            <a:srgbClr val="C00000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1800" baseline="0" dirty="0" smtClean="0">
                          <a:latin typeface="Adobe Garamond Pro Bold" panose="02020702060506020403" pitchFamily="18" charset="0"/>
                        </a:rPr>
                        <a:t> servizi </a:t>
                      </a:r>
                      <a:r>
                        <a:rPr lang="it-IT" sz="1800" dirty="0" smtClean="0">
                          <a:latin typeface="Adobe Garamond Pro Bold" panose="02020702060506020403" pitchFamily="18" charset="0"/>
                        </a:rPr>
                        <a:t>universitari </a:t>
                      </a:r>
                      <a:r>
                        <a:rPr lang="it-IT" sz="1800" baseline="0" dirty="0" smtClean="0">
                          <a:latin typeface="Adobe Garamond Pro Bold" panose="02020702060506020403" pitchFamily="18" charset="0"/>
                        </a:rPr>
                        <a:t>coinvolti</a:t>
                      </a:r>
                      <a:endParaRPr lang="it-IT" sz="1800" dirty="0">
                        <a:latin typeface="Adobe Garamond Pro Bold" panose="02020702060506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1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21919" y="764774"/>
            <a:ext cx="1001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CAPACITÀ DI APPRENDIMENTO: </a:t>
            </a:r>
            <a:endParaRPr lang="it-IT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</a:t>
            </a:r>
            <a:r>
              <a:rPr lang="it-IT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giudichi la tua capacità di acquisizione delle competenze e delle metodologie proposte?</a:t>
            </a: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27222" y="3530723"/>
            <a:ext cx="60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RELAZIONE CON IL TUTOR: I vostri rapporti sono stati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9" y="1471243"/>
            <a:ext cx="4671001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02" y="3949173"/>
            <a:ext cx="5118962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16132" y="141592"/>
            <a:ext cx="1185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348 </a:t>
            </a:r>
            <a:r>
              <a:rPr lang="it-IT" sz="2400" b="1" dirty="0" smtClean="0">
                <a:solidFill>
                  <a:schemeClr val="bg1"/>
                </a:solidFill>
              </a:rPr>
              <a:t>studenti (su 691) - SCHEDE </a:t>
            </a:r>
            <a:r>
              <a:rPr lang="it-IT" sz="2400" b="1" dirty="0">
                <a:solidFill>
                  <a:schemeClr val="bg1"/>
                </a:solidFill>
              </a:rPr>
              <a:t>VALUTAZIONE DEL PERCORSO DA PARTE DELLO </a:t>
            </a:r>
            <a:r>
              <a:rPr lang="it-IT" sz="2400" b="1" dirty="0" smtClean="0">
                <a:solidFill>
                  <a:schemeClr val="bg1"/>
                </a:solidFill>
              </a:rPr>
              <a:t>STUDENTE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552904" y="3364474"/>
            <a:ext cx="60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Ripeterebbe l'esperienza in futuro?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0075" y="720433"/>
            <a:ext cx="995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RELAZIONE CON GLI ALTRI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Come </a:t>
            </a:r>
            <a:r>
              <a:rPr lang="it-IT" dirty="0">
                <a:solidFill>
                  <a:schemeClr val="bg1"/>
                </a:solidFill>
              </a:rPr>
              <a:t>giudichi il modo in cui ti sei relazionato con gli altri studenti durante lo svolgimento delle attività?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6" y="1489148"/>
            <a:ext cx="4657147" cy="299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6" y="3864861"/>
            <a:ext cx="5438393" cy="286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399010" y="141592"/>
            <a:ext cx="1152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348 </a:t>
            </a:r>
            <a:r>
              <a:rPr lang="it-IT" sz="2400" b="1" dirty="0" smtClean="0">
                <a:solidFill>
                  <a:schemeClr val="bg1"/>
                </a:solidFill>
              </a:rPr>
              <a:t>studenti (su 691) - SCHEDE </a:t>
            </a:r>
            <a:r>
              <a:rPr lang="it-IT" sz="2400" b="1" dirty="0">
                <a:solidFill>
                  <a:schemeClr val="bg1"/>
                </a:solidFill>
              </a:rPr>
              <a:t>VALUTAZIONE DEL PERCORSO DA PARTE DELLO </a:t>
            </a:r>
            <a:r>
              <a:rPr lang="it-IT" sz="2400" b="1" dirty="0" smtClean="0">
                <a:solidFill>
                  <a:schemeClr val="bg1"/>
                </a:solidFill>
              </a:rPr>
              <a:t>STUDENTE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780145" y="1061255"/>
            <a:ext cx="55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Durante l’esperienza in università ritieni di aver acquisito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09" y="1564437"/>
            <a:ext cx="5550303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108063" y="141592"/>
            <a:ext cx="1185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348 </a:t>
            </a:r>
            <a:r>
              <a:rPr lang="it-IT" sz="2400" b="1" dirty="0" smtClean="0">
                <a:solidFill>
                  <a:schemeClr val="bg1"/>
                </a:solidFill>
              </a:rPr>
              <a:t>studenti (su 691) - SCHEDE </a:t>
            </a:r>
            <a:r>
              <a:rPr lang="it-IT" sz="2400" b="1" dirty="0">
                <a:solidFill>
                  <a:schemeClr val="bg1"/>
                </a:solidFill>
              </a:rPr>
              <a:t>VALUTAZIONE DEL PERCORSO DA PARTE DELLO </a:t>
            </a:r>
            <a:r>
              <a:rPr lang="it-IT" sz="2400" b="1" dirty="0" smtClean="0">
                <a:solidFill>
                  <a:schemeClr val="bg1"/>
                </a:solidFill>
              </a:rPr>
              <a:t>STUDENTE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641667"/>
              </p:ext>
            </p:extLst>
          </p:nvPr>
        </p:nvGraphicFramePr>
        <p:xfrm>
          <a:off x="219074" y="1838324"/>
          <a:ext cx="5591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731846"/>
              </p:ext>
            </p:extLst>
          </p:nvPr>
        </p:nvGraphicFramePr>
        <p:xfrm>
          <a:off x="5943600" y="1838325"/>
          <a:ext cx="60864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>
          <a:xfrm>
            <a:off x="838200" y="365125"/>
            <a:ext cx="10515600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STUDENTI SOGGIORNANTI NEI COLLEGI UNIVERSITARI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132368"/>
            <a:ext cx="10515600" cy="137645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ALTERNANZA SCUOLA/LAVORO 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a.s.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2017-2018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20534" y="1985574"/>
            <a:ext cx="3672000" cy="172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/>
              <a:t>IL COR </a:t>
            </a:r>
            <a:r>
              <a:rPr lang="it-IT" sz="1400" dirty="0" smtClean="0"/>
              <a:t>pubblica</a:t>
            </a:r>
            <a:r>
              <a:rPr lang="it-IT" sz="1400" dirty="0"/>
              <a:t>, entro la </a:t>
            </a:r>
            <a:r>
              <a:rPr lang="it-IT" sz="1400" u="sng" dirty="0"/>
              <a:t>metà di dicembre</a:t>
            </a:r>
            <a:r>
              <a:rPr lang="it-IT" sz="1400" dirty="0"/>
              <a:t>, le disponibilità di Dipartimenti/Facoltà e strutture amministrative, con relativi periodi di svolgimento e una breve descrizione delle attività, che </a:t>
            </a:r>
            <a:r>
              <a:rPr lang="it-IT" sz="1400" u="sng" dirty="0"/>
              <a:t>dovranno essere inseriti</a:t>
            </a:r>
            <a:r>
              <a:rPr lang="it-IT" sz="1400" dirty="0"/>
              <a:t> </a:t>
            </a:r>
            <a:endParaRPr lang="it-IT" sz="1400" dirty="0" smtClean="0"/>
          </a:p>
          <a:p>
            <a:r>
              <a:rPr lang="it-IT" sz="1400" dirty="0" smtClean="0"/>
              <a:t>all’atto </a:t>
            </a:r>
            <a:r>
              <a:rPr lang="it-IT" sz="1400" dirty="0"/>
              <a:t>della compilazione</a:t>
            </a:r>
            <a:r>
              <a:rPr lang="it-IT" sz="1400" dirty="0" smtClean="0"/>
              <a:t>,</a:t>
            </a:r>
          </a:p>
          <a:p>
            <a:r>
              <a:rPr lang="it-IT" sz="1400" u="sng" dirty="0" smtClean="0"/>
              <a:t>nel </a:t>
            </a:r>
            <a:r>
              <a:rPr lang="it-IT" sz="1400" u="sng" dirty="0"/>
              <a:t>progetto </a:t>
            </a:r>
            <a:r>
              <a:rPr lang="it-IT" sz="1400" u="sng" dirty="0" smtClean="0"/>
              <a:t>formativo</a:t>
            </a:r>
            <a:endParaRPr lang="it-IT" sz="1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2823786" y="3137888"/>
            <a:ext cx="3672000" cy="172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La </a:t>
            </a:r>
            <a:r>
              <a:rPr lang="it-IT" sz="1400" dirty="0"/>
              <a:t>Scuola invia entro </a:t>
            </a:r>
            <a:r>
              <a:rPr lang="it-IT" sz="1400" u="sng" dirty="0"/>
              <a:t>la fine </a:t>
            </a:r>
            <a:r>
              <a:rPr lang="it-IT" sz="1400" u="sng" dirty="0" smtClean="0"/>
              <a:t>di </a:t>
            </a:r>
            <a:r>
              <a:rPr lang="it-IT" sz="1400" u="sng" dirty="0"/>
              <a:t>febbraio</a:t>
            </a:r>
            <a:r>
              <a:rPr lang="it-IT" sz="1400" dirty="0"/>
              <a:t>, all’indirizzo </a:t>
            </a:r>
            <a:r>
              <a:rPr lang="it-IT" sz="1400" u="sng" dirty="0" smtClean="0">
                <a:hlinkClick r:id="rId2"/>
              </a:rPr>
              <a:t>alternanzascuolalavoro@unipv.it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dirty="0"/>
              <a:t>modulo richiesta disponibilità per attività in Alternanza di studenti singoli o </a:t>
            </a:r>
            <a:r>
              <a:rPr lang="it-IT" sz="1400" dirty="0" smtClean="0"/>
              <a:t>interi</a:t>
            </a:r>
          </a:p>
          <a:p>
            <a:r>
              <a:rPr lang="it-IT" sz="1400" dirty="0" smtClean="0"/>
              <a:t> </a:t>
            </a:r>
            <a:r>
              <a:rPr lang="it-IT" sz="1400" dirty="0"/>
              <a:t>“gruppi-classe” presso </a:t>
            </a:r>
            <a:endParaRPr lang="it-IT" sz="1400" dirty="0" smtClean="0"/>
          </a:p>
          <a:p>
            <a:r>
              <a:rPr lang="it-IT" sz="1400" dirty="0" smtClean="0"/>
              <a:t>le </a:t>
            </a:r>
            <a:r>
              <a:rPr lang="it-IT" sz="1400" dirty="0"/>
              <a:t>strutture indicate in </a:t>
            </a:r>
            <a:r>
              <a:rPr lang="it-IT" sz="1400" dirty="0" smtClean="0"/>
              <a:t>tabella</a:t>
            </a:r>
            <a:endParaRPr lang="it-IT" sz="1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5826758" y="4036176"/>
            <a:ext cx="3672000" cy="172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/>
              <a:t>Il COR entro </a:t>
            </a:r>
            <a:r>
              <a:rPr lang="it-IT" sz="1400" u="sng" dirty="0"/>
              <a:t>fine marzo </a:t>
            </a:r>
            <a:r>
              <a:rPr lang="it-IT" sz="1400" dirty="0"/>
              <a:t>provvede a inviare alle Scuole la comunicazione ufficiale sul numero degli studenti accolti in alternanza; successivamente la Scuola </a:t>
            </a:r>
            <a:r>
              <a:rPr lang="it-IT" sz="1400"/>
              <a:t>seleziona </a:t>
            </a:r>
            <a:endParaRPr lang="it-IT" sz="1400" smtClean="0"/>
          </a:p>
          <a:p>
            <a:r>
              <a:rPr lang="it-IT" sz="1400" smtClean="0"/>
              <a:t>gli </a:t>
            </a:r>
            <a:r>
              <a:rPr lang="it-IT" sz="1400" dirty="0"/>
              <a:t>studenti più motivati </a:t>
            </a:r>
            <a:endParaRPr lang="it-IT" sz="1400" dirty="0" smtClean="0"/>
          </a:p>
          <a:p>
            <a:r>
              <a:rPr lang="it-IT" sz="1400" dirty="0" smtClean="0"/>
              <a:t>sui </a:t>
            </a:r>
            <a:r>
              <a:rPr lang="it-IT" sz="1400" dirty="0"/>
              <a:t>singoli </a:t>
            </a:r>
            <a:r>
              <a:rPr lang="it-IT" sz="1400" dirty="0" smtClean="0"/>
              <a:t>progetti</a:t>
            </a:r>
            <a:endParaRPr lang="it-IT" sz="1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8010236" y="5126064"/>
            <a:ext cx="3672000" cy="172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/>
              <a:t>Entro</a:t>
            </a:r>
            <a:r>
              <a:rPr lang="it-IT" sz="1400" b="1" dirty="0"/>
              <a:t> il </a:t>
            </a:r>
            <a:r>
              <a:rPr lang="it-IT" sz="1400" u="sng" dirty="0"/>
              <a:t>15 maggio </a:t>
            </a:r>
            <a:r>
              <a:rPr lang="it-IT" sz="1400" dirty="0"/>
              <a:t>la Scuola compila e invia al COR il Patto formativo relativo a ciascuno studente in duplice copia cartacea. </a:t>
            </a:r>
            <a:br>
              <a:rPr lang="it-IT" sz="1400" dirty="0"/>
            </a:br>
            <a:r>
              <a:rPr lang="it-IT" sz="1400" b="1" u="sng" dirty="0"/>
              <a:t>In assenza del Patto formativo lo studente non potrà iniziare il </a:t>
            </a:r>
            <a:r>
              <a:rPr lang="it-IT" sz="1400" b="1" u="sng" dirty="0" smtClean="0"/>
              <a:t>percorso</a:t>
            </a:r>
            <a:endParaRPr lang="it-IT" sz="1400" u="sng" dirty="0"/>
          </a:p>
        </p:txBody>
      </p:sp>
      <p:sp>
        <p:nvSpPr>
          <p:cNvPr id="11" name="Rettangolo 10"/>
          <p:cNvSpPr/>
          <p:nvPr/>
        </p:nvSpPr>
        <p:spPr>
          <a:xfrm>
            <a:off x="231366" y="1209967"/>
            <a:ext cx="452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875114" y="2358121"/>
            <a:ext cx="452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646023" y="3137888"/>
            <a:ext cx="452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620175" y="4221207"/>
            <a:ext cx="452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0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5292" y="19526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ALTERNANZA SCUOLA/LAVORO: 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ISTRUZIONI PER GLI STUDENTI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76200" y="1520824"/>
            <a:ext cx="12014199" cy="499530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Accedere al </a:t>
            </a:r>
            <a:r>
              <a:rPr lang="it-IT" sz="1600" dirty="0" err="1"/>
              <a:t>form</a:t>
            </a:r>
            <a:r>
              <a:rPr lang="it-IT" sz="1600" dirty="0"/>
              <a:t>-online attraverso il sito del Centro Orientamento (https://progetticor.unipv.it/)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Procedere alla registrazione (completando l’intera anagrafica) e seguire le istruzioni che verranno fornite via email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Selezionare il progetto/i progetti assegnato/i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Si ricorda che la registrazione al </a:t>
            </a:r>
            <a:r>
              <a:rPr lang="it-IT" sz="1600" dirty="0" err="1"/>
              <a:t>form</a:t>
            </a:r>
            <a:r>
              <a:rPr lang="it-IT" sz="1600" dirty="0"/>
              <a:t> e l’iscrizione al progetto sono indispensabili per la valutazione dello studente e per l’accreditamento delle ore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Tale procedura deve essere effettuata prima dell’inizio del periodo di Alternanza Scuola/Lavoro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Il </a:t>
            </a:r>
            <a:r>
              <a:rPr lang="it-IT" sz="1600" dirty="0" smtClean="0"/>
              <a:t>Tutor </a:t>
            </a:r>
            <a:r>
              <a:rPr lang="it-IT" sz="1600" dirty="0"/>
              <a:t>universitario procederà alla valutazione dello studente attraverso la compilazione di un questionario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Quando il docente universitario avrà ultimato la valutazione, lo studente riceverà una email in cui viene esortato a procedere alla compilazione di un personale questionario valutativo riguardante l’attività </a:t>
            </a:r>
            <a:r>
              <a:rPr lang="it-IT" sz="1600" dirty="0" smtClean="0"/>
              <a:t>svolta. Lo studente potrà comunque, anche in assenza dell’email, accedere all’applicativo, selezionare «progetti a cui sei iscritto» e verificare la presenza di questionari da compilare.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177800" algn="l"/>
              </a:tabLst>
            </a:pPr>
            <a:r>
              <a:rPr lang="it-IT" sz="1600" dirty="0" smtClean="0"/>
              <a:t>	 Compilato </a:t>
            </a:r>
            <a:r>
              <a:rPr lang="it-IT" sz="1600" dirty="0"/>
              <a:t>il questionario, il sistema genererà un documento PDF stampabile e salvabile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Una volta che entrambi i questionari saranno compilati, il Centro Orientamento procederà all’invio dell’intera documentazione alla scuola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Ciascuno studente dovrà, inoltre, scaricare dal sito del C.OR. il diario di bordo relativo al periodo/ai periodi di Alternanza Scuola/Lavoro. Tale diario dovrà essere aggiornato giornalmente sugli orari e sulle attività svolte e dovrà essere firmato dal tutor universitario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738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15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ALTERNANZA SCUOLA/LAVORO: 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ISTRUZIONI PER I TUTOR UNIVERSITARI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533" y="1549400"/>
            <a:ext cx="11506200" cy="4969933"/>
          </a:xfrm>
        </p:spPr>
        <p:txBody>
          <a:bodyPr anchor="ctr"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Accedere al </a:t>
            </a:r>
            <a:r>
              <a:rPr lang="it-IT" sz="1600" dirty="0" err="1" smtClean="0"/>
              <a:t>form</a:t>
            </a:r>
            <a:r>
              <a:rPr lang="it-IT" sz="1600" dirty="0" smtClean="0"/>
              <a:t>-online attraverso il sito del Centro Orientamento (</a:t>
            </a:r>
            <a:r>
              <a:rPr lang="it-IT" sz="1600" dirty="0" smtClean="0">
                <a:hlinkClick r:id="rId2"/>
              </a:rPr>
              <a:t>https://progetticor.unipv.it/</a:t>
            </a:r>
            <a:r>
              <a:rPr lang="it-IT" sz="1600" dirty="0" smtClean="0"/>
              <a:t>)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Effettuato l’accesso, sarà possibile visualizzare l’elenco dei progetti di cui si è responsabile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600" dirty="0" smtClean="0"/>
              <a:t>Al termine del periodo di Alternanza Scuola/Lavoro, si dovrà procedere alla chiusura del progetto e alla compilazione di un questionario generale. </a:t>
            </a:r>
            <a:r>
              <a:rPr lang="it-IT" sz="1600" b="1" dirty="0" smtClean="0"/>
              <a:t>!!Attenzione !!</a:t>
            </a:r>
            <a:r>
              <a:rPr lang="it-IT" sz="1600" dirty="0" smtClean="0"/>
              <a:t> Dopo aver effettuato la chiusura del progetto, questo non potrà più essere riaperto.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Una volta compilato il questionario generale, ciascun docente dovrà prendere in carico gli studenti facenti parte del progetto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Il docente potrà quindi procedere alla compilazione delle schede valutative degli studenti. Terminata la valutazione, il sistema genererà un documento PDF stampabile e salvabile.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Quando il questionario sarà compilato, lo studente riceverà una email ed a quel punto potrà procedere alla compilazione di un personale questionario valutativo riguardante l’attività svolta.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 smtClean="0"/>
              <a:t>Terminate entrambe le procedure di valutazione (docente e studente), il Centro Orientamento procederà all’invio dell’intera documentazione alla scuola.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224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ALTERNANZA SCUOLA/LAVORO: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ISTRUZIONI PER I TUTOR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SCOLASTICI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Il Tutor </a:t>
            </a:r>
            <a:r>
              <a:rPr lang="it-IT" sz="2000" dirty="0"/>
              <a:t>scolastico </a:t>
            </a:r>
            <a:r>
              <a:rPr lang="it-IT" sz="2000" dirty="0" smtClean="0"/>
              <a:t>assegnato ad ogni studente o «gruppo-classe» ha l’obbligo di </a:t>
            </a:r>
            <a:r>
              <a:rPr lang="it-IT" sz="2000" b="1" dirty="0" smtClean="0"/>
              <a:t>contattare</a:t>
            </a:r>
            <a:r>
              <a:rPr lang="it-IT" sz="2000" dirty="0" smtClean="0"/>
              <a:t> </a:t>
            </a:r>
            <a:r>
              <a:rPr lang="it-IT" sz="2000" dirty="0"/>
              <a:t>il </a:t>
            </a:r>
            <a:r>
              <a:rPr lang="it-IT" sz="2000" dirty="0" smtClean="0"/>
              <a:t>Tutor </a:t>
            </a:r>
            <a:r>
              <a:rPr lang="it-IT" sz="2000" dirty="0"/>
              <a:t>universitario prima dell’inizio del percorso di Alternanza Scuola/Lavoro, e vigilare costantemente sul regolare svolgimento delle attività previste, comunicando tempestivamente ogni eventuale variazione (ad es. assenze giornaliere</a:t>
            </a:r>
            <a:r>
              <a:rPr lang="it-IT" sz="2000" dirty="0" smtClean="0"/>
              <a:t>...). </a:t>
            </a:r>
            <a:r>
              <a:rPr lang="it-IT" sz="2000" dirty="0"/>
              <a:t> 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Deve inoltre assicurarsi del corretto svolgimento delle procedure di registrazione, iscrizione e compilazione delle schede valutative sul </a:t>
            </a:r>
            <a:r>
              <a:rPr lang="it-IT" sz="2000" dirty="0" err="1" smtClean="0"/>
              <a:t>form</a:t>
            </a:r>
            <a:r>
              <a:rPr lang="it-IT" sz="2000" dirty="0" smtClean="0"/>
              <a:t> online </a:t>
            </a:r>
            <a:r>
              <a:rPr lang="it-IT" sz="2000" b="1" dirty="0" smtClean="0"/>
              <a:t>entro i termini previsti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r>
              <a:rPr lang="it-IT" sz="2000" dirty="0" smtClean="0"/>
              <a:t>Si raccomanda di sottolineare ad ogni alunno:</a:t>
            </a:r>
          </a:p>
          <a:p>
            <a:r>
              <a:rPr lang="it-IT" sz="2000" dirty="0" smtClean="0"/>
              <a:t>l’importanza del massimo rispetto delle scadenze comunicate dal C.OR. e/o dai Tutor universitari</a:t>
            </a:r>
          </a:p>
          <a:p>
            <a:r>
              <a:rPr lang="it-IT" sz="2000" dirty="0" smtClean="0"/>
              <a:t>la necessità di inserire nell’anagrafica del </a:t>
            </a:r>
            <a:r>
              <a:rPr lang="it-IT" sz="2000" dirty="0" err="1" smtClean="0"/>
              <a:t>form</a:t>
            </a:r>
            <a:r>
              <a:rPr lang="it-IT" sz="2000" dirty="0" smtClean="0"/>
              <a:t> online un indirizzo email valido e periodicamente controllato, la maggior parte delle comunicazioni verrà, infatti, trasmessa via email</a:t>
            </a:r>
          </a:p>
          <a:p>
            <a:r>
              <a:rPr lang="it-IT" sz="2000" dirty="0" smtClean="0"/>
              <a:t>la possibilità di contattare il Centro Orientamento per qualsiasi problematica riguardante il </a:t>
            </a:r>
            <a:r>
              <a:rPr lang="it-IT" sz="2000" dirty="0" err="1" smtClean="0"/>
              <a:t>form</a:t>
            </a:r>
            <a:r>
              <a:rPr lang="it-IT" sz="2000" dirty="0" smtClean="0"/>
              <a:t> online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683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069" y="332510"/>
            <a:ext cx="112637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Calibri Light" panose="020F0302020204030204"/>
                <a:ea typeface="+mj-ea"/>
                <a:cs typeface="+mj-cs"/>
              </a:rPr>
              <a:t>ALTERNANZA SCUOLA/LAVORO </a:t>
            </a:r>
            <a:endParaRPr lang="it-IT" sz="4400" dirty="0" smtClean="0"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it-IT" sz="3200" b="1" dirty="0" smtClean="0">
                <a:latin typeface="+mj-lt"/>
              </a:rPr>
              <a:t>MODULISTICA </a:t>
            </a:r>
          </a:p>
          <a:p>
            <a:pPr algn="ctr"/>
            <a:endParaRPr lang="it-IT" sz="3200" b="1" dirty="0" smtClean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+mj-lt"/>
                <a:hlinkClick r:id="rId2" action="ppaction://hlinkfile"/>
              </a:rPr>
              <a:t>PATTO FORMATIVO </a:t>
            </a:r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+mj-lt"/>
                <a:hlinkClick r:id="rId3" action="ppaction://hlinkfile"/>
              </a:rPr>
              <a:t>DIARIO DI BORDO </a:t>
            </a:r>
            <a:r>
              <a:rPr lang="it-IT" dirty="0" smtClean="0">
                <a:latin typeface="+mj-lt"/>
              </a:rPr>
              <a:t>– il diario di bordo è  il documento che attesta le ore svolte dallo studente, controfirmato di volta in volta dal tutor universitario</a:t>
            </a:r>
          </a:p>
          <a:p>
            <a:endParaRPr lang="it-IT" dirty="0" smtClean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+mj-lt"/>
                <a:hlinkClick r:id="rId4" action="ppaction://hlinkfile"/>
              </a:rPr>
              <a:t>SCHEDA VALUTAZIONE PERCORSO STUDENTE </a:t>
            </a:r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+mj-lt"/>
                <a:hlinkClick r:id="rId5" action="ppaction://hlinkfile"/>
              </a:rPr>
              <a:t>SCHEDA VALUTAZIONE PERCORSO TUTOR UNIVERSITARIO</a:t>
            </a:r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12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198775823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ttore 1 3"/>
          <p:cNvCxnSpPr/>
          <p:nvPr/>
        </p:nvCxnSpPr>
        <p:spPr>
          <a:xfrm flipH="1">
            <a:off x="1518249" y="1682151"/>
            <a:ext cx="612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534837" y="1464334"/>
            <a:ext cx="983412" cy="43563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50 posti</a:t>
            </a:r>
            <a:endParaRPr lang="it-IT" dirty="0">
              <a:latin typeface="+mj-lt"/>
            </a:endParaRPr>
          </a:p>
        </p:txBody>
      </p:sp>
      <p:cxnSp>
        <p:nvCxnSpPr>
          <p:cNvPr id="7" name="Connettore 1 6"/>
          <p:cNvCxnSpPr/>
          <p:nvPr/>
        </p:nvCxnSpPr>
        <p:spPr>
          <a:xfrm flipH="1">
            <a:off x="1449238" y="4951562"/>
            <a:ext cx="474453" cy="276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845389" y="5244860"/>
            <a:ext cx="979098" cy="38818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2 posti</a:t>
            </a:r>
            <a:endParaRPr lang="it-IT" dirty="0">
              <a:latin typeface="+mj-l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5313872" y="655608"/>
            <a:ext cx="420178" cy="3254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4339087" y="224288"/>
            <a:ext cx="974785" cy="43132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8 posti</a:t>
            </a:r>
            <a:endParaRPr lang="it-IT" dirty="0">
              <a:latin typeface="+mj-lt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5072332" y="5831457"/>
            <a:ext cx="0" cy="345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4559060" y="6202392"/>
            <a:ext cx="1026544" cy="39681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8 posti</a:t>
            </a:r>
            <a:endParaRPr lang="it-IT" dirty="0">
              <a:latin typeface="+mj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8350370" y="5719313"/>
            <a:ext cx="465826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412083" y="3907766"/>
            <a:ext cx="422694" cy="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0623430" y="1526875"/>
            <a:ext cx="4097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8816196" y="6003985"/>
            <a:ext cx="1086929" cy="40544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18 posti</a:t>
            </a:r>
            <a:endParaRPr lang="it-IT" dirty="0">
              <a:latin typeface="+mj-lt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0834777" y="3709358"/>
            <a:ext cx="931653" cy="41406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4 posti</a:t>
            </a:r>
            <a:endParaRPr lang="it-IT" dirty="0">
              <a:latin typeface="+mj-lt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1033185" y="1351650"/>
            <a:ext cx="862641" cy="350449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3 posti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8149238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ttore 1 4"/>
          <p:cNvCxnSpPr/>
          <p:nvPr/>
        </p:nvCxnSpPr>
        <p:spPr>
          <a:xfrm flipH="1">
            <a:off x="5600700" y="1683543"/>
            <a:ext cx="76200" cy="41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5931189" y="1252538"/>
            <a:ext cx="1247775" cy="1195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endCxn id="10" idx="1"/>
          </p:cNvCxnSpPr>
          <p:nvPr/>
        </p:nvCxnSpPr>
        <p:spPr>
          <a:xfrm>
            <a:off x="8147045" y="5772146"/>
            <a:ext cx="1120776" cy="9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9267821" y="5481634"/>
            <a:ext cx="1069979" cy="60007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24 posti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 flipH="1">
            <a:off x="4276725" y="1076325"/>
            <a:ext cx="695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8967785" y="665559"/>
            <a:ext cx="5810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086974" y="2209800"/>
            <a:ext cx="46672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8876145" y="3774220"/>
            <a:ext cx="910791" cy="13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9548810" y="490538"/>
            <a:ext cx="1004888" cy="54173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 posti</a:t>
            </a:r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10553698" y="1944293"/>
            <a:ext cx="1095377" cy="50363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42 posti</a:t>
            </a:r>
            <a:endParaRPr lang="it-IT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9782171" y="3584140"/>
            <a:ext cx="1066804" cy="40659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 posti</a:t>
            </a:r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3295650" y="803672"/>
            <a:ext cx="981075" cy="54530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35 posti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6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64883072"/>
              </p:ext>
            </p:extLst>
          </p:nvPr>
        </p:nvGraphicFramePr>
        <p:xfrm>
          <a:off x="0" y="-623458"/>
          <a:ext cx="12192000" cy="748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81284" y="1782744"/>
            <a:ext cx="3276000" cy="115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+mj-lt"/>
              </a:rPr>
              <a:t>Dipartimento di Biologia e Biotecnologie </a:t>
            </a:r>
            <a:endParaRPr lang="it-IT" sz="2400" dirty="0">
              <a:latin typeface="+mj-lt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820408" y="1510671"/>
            <a:ext cx="428098" cy="7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94362" y="3579638"/>
            <a:ext cx="3276000" cy="115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Dipartimento di Matematica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140878" y="1110316"/>
            <a:ext cx="1713942" cy="8007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Laboratorio </a:t>
            </a:r>
            <a:r>
              <a:rPr lang="it-IT" dirty="0" smtClean="0"/>
              <a:t>di Scienze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4202872" y="2473850"/>
            <a:ext cx="1977114" cy="7288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Attività di servizio tecnico</a:t>
            </a:r>
          </a:p>
        </p:txBody>
      </p:sp>
      <p:cxnSp>
        <p:nvCxnSpPr>
          <p:cNvPr id="9" name="Connettore diritto 8"/>
          <p:cNvCxnSpPr>
            <a:stCxn id="12" idx="3"/>
            <a:endCxn id="14" idx="1"/>
          </p:cNvCxnSpPr>
          <p:nvPr/>
        </p:nvCxnSpPr>
        <p:spPr>
          <a:xfrm>
            <a:off x="3557284" y="2358744"/>
            <a:ext cx="645588" cy="479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endCxn id="13" idx="1"/>
          </p:cNvCxnSpPr>
          <p:nvPr/>
        </p:nvCxnSpPr>
        <p:spPr>
          <a:xfrm flipV="1">
            <a:off x="3538224" y="1510672"/>
            <a:ext cx="602654" cy="3335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5"/>
          <p:cNvCxnSpPr/>
          <p:nvPr/>
        </p:nvCxnSpPr>
        <p:spPr>
          <a:xfrm flipV="1">
            <a:off x="3607925" y="547493"/>
            <a:ext cx="1025325" cy="85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413267" y="9578"/>
            <a:ext cx="3276000" cy="115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+mj-lt"/>
              </a:rPr>
              <a:t>Dipartimento di Scienze del Farmaco</a:t>
            </a:r>
            <a:endParaRPr lang="it-IT" sz="2400" dirty="0">
              <a:latin typeface="+mj-lt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4148675" y="78074"/>
            <a:ext cx="1541396" cy="7928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Dalle piante alla farmacia</a:t>
            </a:r>
            <a:endParaRPr lang="it-IT" dirty="0"/>
          </a:p>
        </p:txBody>
      </p:sp>
      <p:cxnSp>
        <p:nvCxnSpPr>
          <p:cNvPr id="23" name="Connettore 1 5"/>
          <p:cNvCxnSpPr/>
          <p:nvPr/>
        </p:nvCxnSpPr>
        <p:spPr>
          <a:xfrm flipV="1">
            <a:off x="5650100" y="545905"/>
            <a:ext cx="728133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6223644" y="3848758"/>
            <a:ext cx="1038225" cy="5524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60 posti</a:t>
            </a:r>
            <a:endParaRPr lang="it-IT" dirty="0">
              <a:latin typeface="+mj-lt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294362" y="5291350"/>
            <a:ext cx="3276000" cy="1006937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+mj-lt"/>
              </a:rPr>
              <a:t>Dipartimento di Chimica</a:t>
            </a:r>
            <a:endParaRPr lang="it-IT" sz="2400" dirty="0">
              <a:latin typeface="+mj-lt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349947" y="3676096"/>
            <a:ext cx="1541396" cy="897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diversi aspetti della matematica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4107300" y="5518593"/>
            <a:ext cx="1038225" cy="5524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48 posti</a:t>
            </a:r>
            <a:endParaRPr lang="it-IT" dirty="0">
              <a:latin typeface="+mj-lt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6187808" y="279836"/>
            <a:ext cx="1038225" cy="5524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15 posti</a:t>
            </a:r>
            <a:endParaRPr lang="it-IT" dirty="0">
              <a:latin typeface="+mj-lt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6237155" y="1218111"/>
            <a:ext cx="1068265" cy="5524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18 posti</a:t>
            </a:r>
            <a:endParaRPr lang="it-IT" dirty="0">
              <a:latin typeface="+mj-lt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6482263" y="2562070"/>
            <a:ext cx="1038225" cy="55245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+mj-lt"/>
              </a:rPr>
              <a:t>3 posti</a:t>
            </a:r>
            <a:endParaRPr lang="it-IT" dirty="0">
              <a:latin typeface="+mj-lt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538224" y="4136540"/>
            <a:ext cx="779585" cy="21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27" idx="3"/>
          </p:cNvCxnSpPr>
          <p:nvPr/>
        </p:nvCxnSpPr>
        <p:spPr>
          <a:xfrm flipV="1">
            <a:off x="5891343" y="4124983"/>
            <a:ext cx="33230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26" idx="3"/>
            <a:endCxn id="29" idx="1"/>
          </p:cNvCxnSpPr>
          <p:nvPr/>
        </p:nvCxnSpPr>
        <p:spPr>
          <a:xfrm flipV="1">
            <a:off x="3570362" y="5794818"/>
            <a:ext cx="53693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37"/>
          <p:cNvSpPr/>
          <p:nvPr/>
        </p:nvSpPr>
        <p:spPr>
          <a:xfrm>
            <a:off x="9216166" y="182105"/>
            <a:ext cx="2305050" cy="15621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Dipartimento di Sanità Pubblica, Medicina Sperimentale e Forense</a:t>
            </a:r>
            <a:endParaRPr lang="it-IT" sz="2000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9464869" y="4155638"/>
            <a:ext cx="1828800" cy="8001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Corso di Laurea in </a:t>
            </a:r>
            <a:r>
              <a:rPr lang="it-IT" dirty="0"/>
              <a:t>S</a:t>
            </a:r>
            <a:r>
              <a:rPr lang="it-IT" dirty="0" smtClean="0"/>
              <a:t>cienze </a:t>
            </a:r>
            <a:r>
              <a:rPr lang="it-IT" dirty="0"/>
              <a:t>M</a:t>
            </a:r>
            <a:r>
              <a:rPr lang="it-IT" dirty="0" smtClean="0"/>
              <a:t>otorie </a:t>
            </a:r>
            <a:endParaRPr lang="it-IT" dirty="0"/>
          </a:p>
        </p:txBody>
      </p:sp>
      <p:sp>
        <p:nvSpPr>
          <p:cNvPr id="40" name="Rettangolo arrotondato 39"/>
          <p:cNvSpPr/>
          <p:nvPr/>
        </p:nvSpPr>
        <p:spPr>
          <a:xfrm>
            <a:off x="7972399" y="2131201"/>
            <a:ext cx="2186478" cy="934638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Unità di Biostatistica ed Epidemiologia Clinica</a:t>
            </a:r>
            <a:endParaRPr lang="it-IT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10557842" y="2237761"/>
            <a:ext cx="1450497" cy="8280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Laboratorio di Genetica Forense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9647034" y="5177562"/>
            <a:ext cx="1464470" cy="6429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Abili si diventa</a:t>
            </a:r>
            <a:endParaRPr lang="it-IT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10743663" y="3240613"/>
            <a:ext cx="1076325" cy="4667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 posto</a:t>
            </a:r>
            <a:endParaRPr lang="it-IT" dirty="0"/>
          </a:p>
        </p:txBody>
      </p:sp>
      <p:sp>
        <p:nvSpPr>
          <p:cNvPr id="49" name="Rettangolo arrotondato 48"/>
          <p:cNvSpPr/>
          <p:nvPr/>
        </p:nvSpPr>
        <p:spPr>
          <a:xfrm>
            <a:off x="8504855" y="3403349"/>
            <a:ext cx="1121566" cy="47387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 posti</a:t>
            </a:r>
            <a:endParaRPr lang="it-IT" dirty="0"/>
          </a:p>
        </p:txBody>
      </p:sp>
      <p:sp>
        <p:nvSpPr>
          <p:cNvPr id="50" name="Rettangolo arrotondato 49"/>
          <p:cNvSpPr/>
          <p:nvPr/>
        </p:nvSpPr>
        <p:spPr>
          <a:xfrm>
            <a:off x="9854341" y="6081590"/>
            <a:ext cx="1028700" cy="433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 posti</a:t>
            </a:r>
            <a:endParaRPr lang="it-IT" dirty="0"/>
          </a:p>
        </p:txBody>
      </p:sp>
      <p:cxnSp>
        <p:nvCxnSpPr>
          <p:cNvPr id="78" name="Connettore 1 77"/>
          <p:cNvCxnSpPr>
            <a:stCxn id="38" idx="2"/>
            <a:endCxn id="39" idx="0"/>
          </p:cNvCxnSpPr>
          <p:nvPr/>
        </p:nvCxnSpPr>
        <p:spPr>
          <a:xfrm>
            <a:off x="10368691" y="1744205"/>
            <a:ext cx="10578" cy="2411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H="1">
            <a:off x="9065638" y="1744205"/>
            <a:ext cx="1303053" cy="379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>
            <a:endCxn id="42" idx="0"/>
          </p:cNvCxnSpPr>
          <p:nvPr/>
        </p:nvCxnSpPr>
        <p:spPr>
          <a:xfrm>
            <a:off x="10368691" y="1770561"/>
            <a:ext cx="914400" cy="46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>
            <a:stCxn id="40" idx="2"/>
            <a:endCxn id="49" idx="0"/>
          </p:cNvCxnSpPr>
          <p:nvPr/>
        </p:nvCxnSpPr>
        <p:spPr>
          <a:xfrm>
            <a:off x="9065638" y="3065839"/>
            <a:ext cx="0" cy="337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stCxn id="42" idx="2"/>
            <a:endCxn id="48" idx="0"/>
          </p:cNvCxnSpPr>
          <p:nvPr/>
        </p:nvCxnSpPr>
        <p:spPr>
          <a:xfrm flipH="1">
            <a:off x="11281826" y="3065839"/>
            <a:ext cx="1265" cy="174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>
            <a:off x="10379269" y="4954760"/>
            <a:ext cx="0" cy="222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>
            <a:stCxn id="43" idx="2"/>
            <a:endCxn id="50" idx="0"/>
          </p:cNvCxnSpPr>
          <p:nvPr/>
        </p:nvCxnSpPr>
        <p:spPr>
          <a:xfrm flipH="1">
            <a:off x="10368691" y="5820498"/>
            <a:ext cx="10578" cy="261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>
            <a:stCxn id="14" idx="3"/>
            <a:endCxn id="32" idx="1"/>
          </p:cNvCxnSpPr>
          <p:nvPr/>
        </p:nvCxnSpPr>
        <p:spPr>
          <a:xfrm flipV="1">
            <a:off x="6179986" y="2838295"/>
            <a:ext cx="30227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9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1331</Words>
  <Application>Microsoft Office PowerPoint</Application>
  <PresentationFormat>Widescreen</PresentationFormat>
  <Paragraphs>248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Adobe Heiti Std R</vt:lpstr>
      <vt:lpstr>Adobe Caslon Pro Bold</vt:lpstr>
      <vt:lpstr>Adobe Garamond Pro Bold</vt:lpstr>
      <vt:lpstr>Arial</vt:lpstr>
      <vt:lpstr>Calibri</vt:lpstr>
      <vt:lpstr>Calibri Light</vt:lpstr>
      <vt:lpstr>Office Theme</vt:lpstr>
      <vt:lpstr>Presentazione standard di PowerPoint</vt:lpstr>
      <vt:lpstr>Confronto </vt:lpstr>
      <vt:lpstr>ALTERNANZA SCUOLA/LAVORO:  ISTRUZIONI PER GLI STUDENTI</vt:lpstr>
      <vt:lpstr>ALTERNANZA SCUOLA/LAVORO:  ISTRUZIONI PER I TUTOR UNIVERSITARI</vt:lpstr>
      <vt:lpstr>ALTERNANZA SCUOLA/LAVORO:  ISTRUZIONI PER I TUTOR SCOLASTICI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VALUTAZIONE DEL TUTOR UNIVERSITARIO:  Livello di interesse degli studenti rispetto alle attività proposte</vt:lpstr>
      <vt:lpstr>VALUTAZIONE DEL TUTOR UNIVERSITARIO:  Livello di interesse degli studenti rispetto alle attività proposte</vt:lpstr>
      <vt:lpstr>VALUTAZIONE DEL TUTOR UNIVERSITARIO:  Livello di interesse degli studenti rispetto alle attività proposte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ALTERNANZA SCUOLA/LAVORO  a.s. 2017-2018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ALTERNANZA SCUOLA/LAVORO: ISTRUZIONI PER GLI STUDENTI</dc:title>
  <dc:creator>donatella</dc:creator>
  <cp:lastModifiedBy>COR08</cp:lastModifiedBy>
  <cp:revision>140</cp:revision>
  <cp:lastPrinted>2017-09-27T11:29:24Z</cp:lastPrinted>
  <dcterms:created xsi:type="dcterms:W3CDTF">2017-09-06T12:37:01Z</dcterms:created>
  <dcterms:modified xsi:type="dcterms:W3CDTF">2017-10-06T09:47:11Z</dcterms:modified>
</cp:coreProperties>
</file>